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28"/>
  </p:notesMasterIdLst>
  <p:sldIdLst>
    <p:sldId id="398" r:id="rId5"/>
    <p:sldId id="399" r:id="rId6"/>
    <p:sldId id="400" r:id="rId7"/>
    <p:sldId id="317" r:id="rId8"/>
    <p:sldId id="263" r:id="rId9"/>
    <p:sldId id="374" r:id="rId10"/>
    <p:sldId id="356" r:id="rId11"/>
    <p:sldId id="380" r:id="rId12"/>
    <p:sldId id="354" r:id="rId13"/>
    <p:sldId id="355" r:id="rId14"/>
    <p:sldId id="369" r:id="rId15"/>
    <p:sldId id="375" r:id="rId16"/>
    <p:sldId id="376" r:id="rId17"/>
    <p:sldId id="357" r:id="rId18"/>
    <p:sldId id="358" r:id="rId19"/>
    <p:sldId id="359" r:id="rId20"/>
    <p:sldId id="360" r:id="rId21"/>
    <p:sldId id="363" r:id="rId22"/>
    <p:sldId id="364" r:id="rId23"/>
    <p:sldId id="365" r:id="rId24"/>
    <p:sldId id="368" r:id="rId25"/>
    <p:sldId id="366" r:id="rId26"/>
    <p:sldId id="335" r:id="rId27"/>
    <p:sldId id="337" r:id="rId29"/>
    <p:sldId id="339" r:id="rId30"/>
    <p:sldId id="372" r:id="rId31"/>
    <p:sldId id="343" r:id="rId32"/>
    <p:sldId id="342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73" r:id="rId43"/>
    <p:sldId id="318" r:id="rId44"/>
    <p:sldId id="404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 autoAdjust="0"/>
    <p:restoredTop sz="95944" autoAdjust="0"/>
  </p:normalViewPr>
  <p:slideViewPr>
    <p:cSldViewPr>
      <p:cViewPr varScale="1">
        <p:scale>
          <a:sx n="112" d="100"/>
          <a:sy n="112" d="100"/>
        </p:scale>
        <p:origin x="1552" y="200"/>
      </p:cViewPr>
      <p:guideLst>
        <p:guide orient="horz" pos="21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13EC1-807D-EF4A-B277-7D7A2747C8B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E8BCE-84A8-6343-BE7D-F62B11009D5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/>
            <a:fld id="{9992BF69-7D98-B14D-A538-1C07F8152B66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C74E02F-FDBA-4F4A-B262-DA40C3889640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CDC0B73-96C1-CB48-93D5-AD69BE6D014D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3604BC0-CA92-E64C-9718-2BD0EB17A1B6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F682602-C689-6F49-9C9F-BAA650A85B65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F6B28B9-9152-9E42-B6C8-C92BBF883881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6952B3A-75EE-A841-92F5-89A95DCE6B6E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/>
            <a:fld id="{1F2F0AE1-6CAB-9D49-AFE4-84215072289D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/>
            <a:fld id="{DECD1AC3-31FE-6841-9F28-13BD3484D078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BCE-84A8-6343-BE7D-F62B11009D5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6A9F4C0-3948-7344-AADF-6C5CEE127D15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8098759-E7E0-234F-88CF-37C0C91D09FE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758B7F0-1991-6F44-A7F5-C3863E9826B0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94BC240-087E-A14C-BB75-2299278E5DE2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06338AD-0E8D-DB46-82EE-7370FD6B0390}" type="slidenum">
              <a:rPr lang="en-US" altLang="zh-CN" sz="1200">
                <a:ea typeface="宋体" panose="02010600030101010101" pitchFamily="2" charset="-122"/>
              </a:rPr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0365C0"/>
                </a:solidFill>
              </a:rPr>
              <a:t>标题文本</a:t>
            </a:r>
            <a:endParaRPr sz="5625">
              <a:solidFill>
                <a:srgbClr val="0365C0"/>
              </a:solidFill>
            </a:endParaRPr>
          </a:p>
        </p:txBody>
      </p:sp>
      <p:sp>
        <p:nvSpPr>
          <p:cNvPr id="20" name="Shape 20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 marL="520065" indent="-198120">
              <a:buClr>
                <a:srgbClr val="FFD479"/>
              </a:buClr>
              <a:buFontTx/>
              <a:defRPr sz="2390"/>
            </a:lvl2pPr>
            <a:lvl3pPr marL="781050" indent="-241300">
              <a:buClr>
                <a:srgbClr val="007AAA"/>
              </a:buClr>
              <a:buFontTx/>
              <a:defRPr sz="2390"/>
            </a:lvl3pPr>
            <a:lvl4pPr marL="958215" indent="-231140">
              <a:buClr>
                <a:srgbClr val="FFD479"/>
              </a:buClr>
              <a:buFontTx/>
              <a:defRPr sz="2110"/>
            </a:lvl4pPr>
            <a:lvl5pPr marL="1105535" indent="-231140">
              <a:buClr>
                <a:srgbClr val="60B5CC"/>
              </a:buClr>
              <a:defRPr sz="2110"/>
            </a:lvl5pPr>
          </a:lstStyle>
          <a:p>
            <a:pPr lvl="0">
              <a:defRPr sz="1800"/>
            </a:pPr>
            <a:r>
              <a:rPr sz="2670"/>
              <a:t>正文级别 1</a:t>
            </a:r>
            <a:endParaRPr sz="2670"/>
          </a:p>
          <a:p>
            <a:pPr lvl="1">
              <a:defRPr sz="1800"/>
            </a:pPr>
            <a:r>
              <a:rPr sz="2390"/>
              <a:t>正文级别 2</a:t>
            </a:r>
            <a:endParaRPr sz="2390"/>
          </a:p>
          <a:p>
            <a:pPr lvl="2">
              <a:defRPr sz="1800"/>
            </a:pPr>
            <a:r>
              <a:rPr sz="2390"/>
              <a:t>正文级别 3</a:t>
            </a:r>
            <a:endParaRPr sz="2390"/>
          </a:p>
          <a:p>
            <a:pPr lvl="3">
              <a:defRPr sz="1800"/>
            </a:pPr>
            <a:r>
              <a:rPr sz="2110"/>
              <a:t>正文级别 4</a:t>
            </a:r>
            <a:endParaRPr sz="2110"/>
          </a:p>
          <a:p>
            <a:pPr lvl="4">
              <a:defRPr sz="1800"/>
            </a:pPr>
            <a:r>
              <a:rPr sz="2110"/>
              <a:t>正文级别 5</a:t>
            </a:r>
            <a:endParaRPr sz="2110"/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microsoft.com/office/2007/relationships/hdphoto" Target="../media/hdphoto1.wdp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0891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8051" y="44624"/>
            <a:ext cx="2345717" cy="792088"/>
            <a:chOff x="1740990" y="239943"/>
            <a:chExt cx="2746157" cy="1189586"/>
          </a:xfrm>
        </p:grpSpPr>
        <p:sp>
          <p:nvSpPr>
            <p:cNvPr id="9" name="TextBox 8"/>
            <p:cNvSpPr txBox="1"/>
            <p:nvPr/>
          </p:nvSpPr>
          <p:spPr>
            <a:xfrm>
              <a:off x="1740990" y="239943"/>
              <a:ext cx="2746157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计算机导论</a:t>
              </a:r>
              <a:endPara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615" y="874853"/>
              <a:ext cx="2194730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 OF COMPUTERS</a:t>
              </a:r>
              <a:endParaRPr lang="zh-CN" altLang="en-US" sz="9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89529" y="843481"/>
              <a:ext cx="202321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13C6-A8C9-4E61-905C-392CE914A1E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C021E-8255-4BD6-95D0-D40783DE017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27.jpeg"/><Relationship Id="rId11" Type="http://schemas.openxmlformats.org/officeDocument/2006/relationships/image" Target="../media/image26.png"/><Relationship Id="rId10" Type="http://schemas.openxmlformats.org/officeDocument/2006/relationships/image" Target="../media/image25.jpe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浮点数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752"/>
            <a:ext cx="9144000" cy="5815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数据操控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48880"/>
            <a:ext cx="3826768" cy="259228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kumimoji="1"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数据操控的核心部件</a:t>
            </a:r>
            <a:endParaRPr kumimoji="1" lang="zh-CN" altLang="en-US" dirty="0" smtClean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700" lvl="1" indent="0" algn="ctr">
              <a:lnSpc>
                <a:spcPct val="160000"/>
              </a:lnSpc>
              <a:buNone/>
            </a:pPr>
            <a:r>
              <a:rPr kumimoji="1" lang="en-US" altLang="zh-CN" sz="4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</a:t>
            </a:r>
            <a:endParaRPr kumimoji="1" lang="zh-CN" altLang="en-US" sz="4400" dirty="0" smtClean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849688" y="2348880"/>
            <a:ext cx="3826768" cy="25922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6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1" sz="2800"/>
            </a:lvl1pPr>
            <a:lvl2pPr marL="742950" lvl="1" indent="-285750">
              <a:lnSpc>
                <a:spcPct val="16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kumimoji="1" sz="2400">
                <a:solidFill>
                  <a:srgbClr val="FF0000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对数据进行何种操作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700" lvl="1" indent="0" algn="ctr">
              <a:buNone/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指令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计算机体系结构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机器语言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8640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/>
              <a:t>可执行文件（如</a:t>
            </a:r>
            <a:r>
              <a:rPr kumimoji="1" lang="en-US" altLang="zh-CN" sz="3600" dirty="0" smtClean="0"/>
              <a:t>.exe</a:t>
            </a:r>
            <a:r>
              <a:rPr kumimoji="1" lang="zh-CN" altLang="en-US" sz="3600" dirty="0" smtClean="0"/>
              <a:t>文件）中包含的内容是什么？</a:t>
            </a:r>
            <a:endParaRPr kumimoji="1"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机器语言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849" y="1196975"/>
            <a:ext cx="4881591" cy="5400675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8956"/>
            <a:ext cx="1345948" cy="134594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051720" y="1556792"/>
            <a:ext cx="115212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67330" y="2331233"/>
            <a:ext cx="115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Hex Editor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1993085" y="1412776"/>
            <a:ext cx="5027187" cy="4942130"/>
            <a:chOff x="1993085" y="1412776"/>
            <a:chExt cx="5027187" cy="4942130"/>
          </a:xfrm>
        </p:grpSpPr>
        <p:sp>
          <p:nvSpPr>
            <p:cNvPr id="9" name="矩形 8"/>
            <p:cNvSpPr/>
            <p:nvPr/>
          </p:nvSpPr>
          <p:spPr>
            <a:xfrm>
              <a:off x="3707904" y="1412776"/>
              <a:ext cx="936104" cy="475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716016" y="1428125"/>
              <a:ext cx="2304256" cy="47525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93085" y="436446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FF0000"/>
                  </a:solidFill>
                </a:rPr>
                <a:t>地址</a:t>
              </a:r>
              <a:endParaRPr kumimoji="1"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93085" y="583168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FF0000"/>
                  </a:solidFill>
                </a:rPr>
                <a:t>指令</a:t>
              </a:r>
              <a:endParaRPr kumimoji="1" lang="zh-CN" alt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线箭头连接符 13"/>
            <p:cNvCxnSpPr>
              <a:stCxn id="11" idx="3"/>
            </p:cNvCxnSpPr>
            <p:nvPr/>
          </p:nvCxnSpPr>
          <p:spPr>
            <a:xfrm flipV="1">
              <a:off x="2895896" y="4581128"/>
              <a:ext cx="812008" cy="44947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/>
          </p:nvCxnSpPr>
          <p:spPr>
            <a:xfrm flipV="1">
              <a:off x="2929014" y="4986338"/>
              <a:ext cx="2092271" cy="110695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机器语言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3600" dirty="0"/>
              <a:t>为了应用存储程序概念，</a:t>
            </a:r>
            <a:r>
              <a:rPr kumimoji="1" lang="en-US" altLang="zh-CN" sz="3600" dirty="0"/>
              <a:t>CPU</a:t>
            </a:r>
            <a:r>
              <a:rPr kumimoji="1" lang="zh-CN" altLang="en-US" sz="3600" dirty="0"/>
              <a:t>被设计成可以识别</a:t>
            </a:r>
            <a:r>
              <a:rPr kumimoji="1" lang="zh-CN" altLang="en-US" sz="3600" dirty="0">
                <a:solidFill>
                  <a:srgbClr val="FF0000"/>
                </a:solidFill>
              </a:rPr>
              <a:t>二进制模式编码的指令</a:t>
            </a:r>
            <a:r>
              <a:rPr kumimoji="1" lang="zh-CN" altLang="en-US" sz="3600" dirty="0"/>
              <a:t>；</a:t>
            </a:r>
            <a:endParaRPr kumimoji="1" lang="zh-CN" altLang="en-US" sz="3600" dirty="0"/>
          </a:p>
          <a:p>
            <a:pPr>
              <a:lnSpc>
                <a:spcPct val="150000"/>
              </a:lnSpc>
            </a:pPr>
            <a:r>
              <a:rPr kumimoji="1" lang="zh-CN" altLang="en-US" sz="3600" dirty="0"/>
              <a:t>这组指令以及编码系统称为</a:t>
            </a:r>
            <a:r>
              <a:rPr kumimoji="1" lang="zh-CN" altLang="en-US" sz="3600" dirty="0">
                <a:solidFill>
                  <a:srgbClr val="FF0000"/>
                </a:solidFill>
              </a:rPr>
              <a:t>机器语言</a:t>
            </a:r>
            <a:r>
              <a:rPr kumimoji="1" lang="zh-CN" altLang="en-US" sz="3600" dirty="0"/>
              <a:t>；</a:t>
            </a:r>
            <a:endParaRPr kumimoji="1" lang="zh-CN" altLang="en-US" sz="3600" dirty="0"/>
          </a:p>
          <a:p>
            <a:pPr>
              <a:lnSpc>
                <a:spcPct val="150000"/>
              </a:lnSpc>
            </a:pPr>
            <a:r>
              <a:rPr kumimoji="1" lang="zh-CN" altLang="en-US" sz="3600" dirty="0"/>
              <a:t>使用此语言表达的</a:t>
            </a:r>
            <a:r>
              <a:rPr kumimoji="1" lang="zh-CN" altLang="en-US" sz="3600" dirty="0" smtClean="0"/>
              <a:t>指令</a:t>
            </a:r>
            <a:r>
              <a:rPr kumimoji="1" lang="zh-CN" altLang="en-US" sz="3600" dirty="0"/>
              <a:t>称为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机器</a:t>
            </a:r>
            <a:r>
              <a:rPr kumimoji="1" lang="zh-CN" altLang="en-US" sz="3600" dirty="0">
                <a:solidFill>
                  <a:srgbClr val="FF0000"/>
                </a:solidFill>
              </a:rPr>
              <a:t>指令</a:t>
            </a:r>
            <a:r>
              <a:rPr kumimoji="1" lang="zh-CN" altLang="en-US" sz="3600" dirty="0" smtClean="0"/>
              <a:t>。</a:t>
            </a:r>
            <a:endParaRPr kumimoji="1" lang="zh-CN" alt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从高级语言到机器语言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0808"/>
            <a:ext cx="9144000" cy="41344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528" y="5817552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C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语言编程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3186" y="58066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编译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56018" y="580669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生成</a:t>
            </a:r>
            <a:r>
              <a:rPr kumimoji="1" lang="zh-CN" altLang="en-US" sz="2000" smtClean="0">
                <a:solidFill>
                  <a:srgbClr val="FF0000"/>
                </a:solidFill>
              </a:rPr>
              <a:t>机器语言并执行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从高级语言到机器语言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752"/>
            <a:ext cx="9144000" cy="5488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指令系统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3898776" cy="54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一台计算机提供的全部指令构成该计算机的</a:t>
            </a:r>
            <a:r>
              <a:rPr lang="zh-CN" altLang="en-US" sz="2400" dirty="0">
                <a:solidFill>
                  <a:srgbClr val="FF0000"/>
                </a:solidFill>
              </a:rPr>
              <a:t>指令系统</a:t>
            </a:r>
            <a:r>
              <a:rPr lang="zh-CN" altLang="en-US" sz="2400" dirty="0" smtClean="0"/>
              <a:t>。</a:t>
            </a:r>
            <a:endParaRPr lang="zh-CN" altLang="en-US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指令</a:t>
            </a:r>
            <a:r>
              <a:rPr lang="zh-CN" altLang="en-US" sz="2400" dirty="0"/>
              <a:t>用于程序设计人员告知计算机执行一个</a:t>
            </a:r>
            <a:r>
              <a:rPr lang="zh-CN" altLang="en-US" sz="2400" dirty="0">
                <a:solidFill>
                  <a:srgbClr val="FF0000"/>
                </a:solidFill>
              </a:rPr>
              <a:t>最基本运算、处理</a:t>
            </a:r>
            <a:r>
              <a:rPr lang="zh-CN" altLang="en-US" sz="2400" dirty="0" smtClean="0">
                <a:solidFill>
                  <a:srgbClr val="FF0000"/>
                </a:solidFill>
              </a:rPr>
              <a:t>功能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多</a:t>
            </a:r>
            <a:r>
              <a:rPr lang="zh-CN" altLang="en-US" sz="2400" dirty="0"/>
              <a:t>条指令可以组成一个</a:t>
            </a:r>
            <a:r>
              <a:rPr lang="zh-CN" altLang="en-US" sz="2400" dirty="0" smtClean="0"/>
              <a:t>程序，完成</a:t>
            </a:r>
            <a:r>
              <a:rPr lang="zh-CN" altLang="en-US" sz="2400" dirty="0"/>
              <a:t>一项预期的任务。</a:t>
            </a:r>
            <a:endParaRPr lang="zh-CN" altLang="en-US" sz="2400" dirty="0" smtClean="0"/>
          </a:p>
        </p:txBody>
      </p:sp>
      <p:pic>
        <p:nvPicPr>
          <p:cNvPr id="4" name="image13.png" descr="屏幕快照 2013-04-19 下午4.42.3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056" y="1213385"/>
            <a:ext cx="3791824" cy="52192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重要的指令系统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0944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/>
              <a:t>X86</a:t>
            </a:r>
            <a:endParaRPr kumimoji="1"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3563888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 dirty="0" smtClean="0"/>
              <a:t>ARM</a:t>
            </a:r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6552220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 dirty="0" smtClean="0"/>
              <a:t>MIPS</a:t>
            </a:r>
            <a:endParaRPr kumimoji="1" lang="zh-CN" altLang="en-US" sz="4000" dirty="0"/>
          </a:p>
        </p:txBody>
      </p:sp>
      <p:grpSp>
        <p:nvGrpSpPr>
          <p:cNvPr id="10" name="组 9"/>
          <p:cNvGrpSpPr/>
          <p:nvPr/>
        </p:nvGrpSpPr>
        <p:grpSpPr>
          <a:xfrm>
            <a:off x="83205" y="4581128"/>
            <a:ext cx="2544579" cy="1860014"/>
            <a:chOff x="83205" y="4581128"/>
            <a:chExt cx="2544579" cy="186001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80" y="4764016"/>
              <a:ext cx="1375955" cy="13759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5" y="4764016"/>
              <a:ext cx="1224136" cy="1224136"/>
            </a:xfrm>
            <a:prstGeom prst="rect">
              <a:avLst/>
            </a:prstGeom>
          </p:spPr>
        </p:pic>
        <p:sp>
          <p:nvSpPr>
            <p:cNvPr id="9" name="矩形标注 8"/>
            <p:cNvSpPr/>
            <p:nvPr/>
          </p:nvSpPr>
          <p:spPr>
            <a:xfrm>
              <a:off x="83205" y="4581128"/>
              <a:ext cx="2544579" cy="1860014"/>
            </a:xfrm>
            <a:prstGeom prst="wedgeRectCallout">
              <a:avLst>
                <a:gd name="adj1" fmla="val -5209"/>
                <a:gd name="adj2" fmla="val -81049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2771353" y="4593322"/>
            <a:ext cx="3689045" cy="1860014"/>
            <a:chOff x="2771353" y="4593322"/>
            <a:chExt cx="3689045" cy="186001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706" y="4955738"/>
              <a:ext cx="1446808" cy="99251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868" y="5009080"/>
              <a:ext cx="891948" cy="104803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6" t="16296" r="66315" b="7495"/>
            <a:stretch>
              <a:fillRect/>
            </a:stretch>
          </p:blipFill>
          <p:spPr>
            <a:xfrm>
              <a:off x="5220072" y="5009080"/>
              <a:ext cx="976734" cy="939168"/>
            </a:xfrm>
            <a:prstGeom prst="rect">
              <a:avLst/>
            </a:prstGeom>
          </p:spPr>
        </p:pic>
        <p:sp>
          <p:nvSpPr>
            <p:cNvPr id="17" name="矩形标注 16"/>
            <p:cNvSpPr/>
            <p:nvPr/>
          </p:nvSpPr>
          <p:spPr>
            <a:xfrm>
              <a:off x="2771353" y="4593322"/>
              <a:ext cx="3689045" cy="1860014"/>
            </a:xfrm>
            <a:prstGeom prst="wedgeRectCallout">
              <a:avLst>
                <a:gd name="adj1" fmla="val 5207"/>
                <a:gd name="adj2" fmla="val -82474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6599421" y="4593322"/>
            <a:ext cx="2544579" cy="1860014"/>
            <a:chOff x="6599421" y="4593322"/>
            <a:chExt cx="2544579" cy="18600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t="18715" r="26186" b="18452"/>
            <a:stretch>
              <a:fillRect/>
            </a:stretch>
          </p:blipFill>
          <p:spPr>
            <a:xfrm>
              <a:off x="6671891" y="5009080"/>
              <a:ext cx="1072992" cy="104803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982312"/>
              <a:ext cx="1005840" cy="1005840"/>
            </a:xfrm>
            <a:prstGeom prst="rect">
              <a:avLst/>
            </a:prstGeom>
          </p:spPr>
        </p:pic>
        <p:sp>
          <p:nvSpPr>
            <p:cNvPr id="18" name="矩形标注 17"/>
            <p:cNvSpPr/>
            <p:nvPr/>
          </p:nvSpPr>
          <p:spPr>
            <a:xfrm>
              <a:off x="6599421" y="4593322"/>
              <a:ext cx="2544579" cy="1860014"/>
            </a:xfrm>
            <a:prstGeom prst="wedgeRectCallout">
              <a:avLst>
                <a:gd name="adj1" fmla="val 8853"/>
                <a:gd name="adj2" fmla="val -80337"/>
              </a:avLst>
            </a:prstGeom>
            <a:noFill/>
            <a:ln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83205" y="1104666"/>
            <a:ext cx="2976627" cy="1896060"/>
            <a:chOff x="83205" y="1104666"/>
            <a:chExt cx="2976627" cy="189606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09" y="1375672"/>
              <a:ext cx="2635919" cy="56292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644" y="1977445"/>
              <a:ext cx="581700" cy="699311"/>
            </a:xfrm>
            <a:prstGeom prst="rect">
              <a:avLst/>
            </a:prstGeom>
          </p:spPr>
        </p:pic>
        <p:sp>
          <p:nvSpPr>
            <p:cNvPr id="26" name="矩形标注 25"/>
            <p:cNvSpPr/>
            <p:nvPr/>
          </p:nvSpPr>
          <p:spPr>
            <a:xfrm>
              <a:off x="83205" y="1104666"/>
              <a:ext cx="2976627" cy="1896060"/>
            </a:xfrm>
            <a:prstGeom prst="wedgeRectCallout">
              <a:avLst>
                <a:gd name="adj1" fmla="val -13542"/>
                <a:gd name="adj2" fmla="val 65721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3194674" y="1069024"/>
            <a:ext cx="2309376" cy="1921831"/>
            <a:chOff x="3194674" y="1069024"/>
            <a:chExt cx="2309376" cy="192183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7" t="21651" r="35371" b="16496"/>
            <a:stretch>
              <a:fillRect/>
            </a:stretch>
          </p:blipFill>
          <p:spPr>
            <a:xfrm>
              <a:off x="3538735" y="1104666"/>
              <a:ext cx="630074" cy="79588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66" y="1069024"/>
              <a:ext cx="888506" cy="88850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2" t="33746" r="3749" b="34261"/>
            <a:stretch>
              <a:fillRect/>
            </a:stretch>
          </p:blipFill>
          <p:spPr>
            <a:xfrm>
              <a:off x="3538735" y="2113729"/>
              <a:ext cx="1716533" cy="671687"/>
            </a:xfrm>
            <a:prstGeom prst="rect">
              <a:avLst/>
            </a:prstGeom>
          </p:spPr>
        </p:pic>
        <p:sp>
          <p:nvSpPr>
            <p:cNvPr id="27" name="矩形标注 26"/>
            <p:cNvSpPr/>
            <p:nvPr/>
          </p:nvSpPr>
          <p:spPr>
            <a:xfrm>
              <a:off x="3194674" y="1069024"/>
              <a:ext cx="2309376" cy="1921831"/>
            </a:xfrm>
            <a:prstGeom prst="wedgeRectCallout">
              <a:avLst>
                <a:gd name="adj1" fmla="val -13542"/>
                <a:gd name="adj2" fmla="val 65721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671891" y="1081909"/>
            <a:ext cx="1284485" cy="1896060"/>
            <a:chOff x="6671891" y="1081909"/>
            <a:chExt cx="1284485" cy="189606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83" y="1711192"/>
              <a:ext cx="581700" cy="699311"/>
            </a:xfrm>
            <a:prstGeom prst="rect">
              <a:avLst/>
            </a:prstGeom>
          </p:spPr>
        </p:pic>
        <p:sp>
          <p:nvSpPr>
            <p:cNvPr id="28" name="矩形标注 27"/>
            <p:cNvSpPr/>
            <p:nvPr/>
          </p:nvSpPr>
          <p:spPr>
            <a:xfrm>
              <a:off x="6671891" y="1081909"/>
              <a:ext cx="1284485" cy="1896060"/>
            </a:xfrm>
            <a:prstGeom prst="wedgeRectCallout">
              <a:avLst>
                <a:gd name="adj1" fmla="val -13542"/>
                <a:gd name="adj2" fmla="val 65721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指令系统的发展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6035" y="948055"/>
            <a:ext cx="9196070" cy="54006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2"/>
                </a:solidFill>
              </a:rPr>
              <a:t>复杂指令系统</a:t>
            </a:r>
            <a:r>
              <a:rPr kumimoji="1" lang="zh-CN" altLang="en-US" b="1" dirty="0" smtClean="0">
                <a:solidFill>
                  <a:schemeClr val="tx2"/>
                </a:solidFill>
              </a:rPr>
              <a:t>计算机</a:t>
            </a:r>
            <a:endParaRPr kumimoji="1" lang="zh-CN" altLang="en-US" b="1" dirty="0" smtClean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mtClean="0"/>
              <a:t>简称</a:t>
            </a:r>
            <a:r>
              <a:rPr kumimoji="1" lang="en-US" altLang="zh-CN" smtClean="0">
                <a:solidFill>
                  <a:srgbClr val="FF0000"/>
                </a:solidFill>
              </a:rPr>
              <a:t>CISC </a:t>
            </a:r>
            <a:r>
              <a:rPr kumimoji="1" lang="zh-CN" altLang="en-US" smtClean="0"/>
              <a:t>（</a:t>
            </a:r>
            <a:r>
              <a:rPr kumimoji="1" lang="en-US" altLang="zh-CN" smtClean="0"/>
              <a:t>Complex Instruction Set Computing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；</a:t>
            </a:r>
            <a:endParaRPr kumimoji="1" lang="zh-CN" altLang="en-US" dirty="0" smtClean="0"/>
          </a:p>
          <a:p>
            <a:pPr lvl="1">
              <a:lnSpc>
                <a:spcPct val="120000"/>
              </a:lnSpc>
            </a:pPr>
            <a:r>
              <a:rPr kumimoji="1" lang="en-US" altLang="zh-CN" dirty="0" smtClean="0"/>
              <a:t>70</a:t>
            </a:r>
            <a:r>
              <a:rPr kumimoji="1" lang="zh-CN" altLang="en-US" dirty="0"/>
              <a:t>年代末期，计算机硬件结构随着</a:t>
            </a:r>
            <a:r>
              <a:rPr kumimoji="1" lang="en-US" altLang="zh-CN" dirty="0"/>
              <a:t>VLSI</a:t>
            </a:r>
            <a:r>
              <a:rPr kumimoji="1" lang="zh-CN" altLang="en-US" dirty="0"/>
              <a:t>技术发展而越来越复杂化，计算机的指令系统多达</a:t>
            </a:r>
            <a:r>
              <a:rPr kumimoji="1" lang="zh-CN" altLang="en-US" dirty="0">
                <a:solidFill>
                  <a:srgbClr val="FF0000"/>
                </a:solidFill>
              </a:rPr>
              <a:t>几百条</a:t>
            </a:r>
            <a:r>
              <a:rPr kumimoji="1" lang="zh-CN" altLang="en-US" dirty="0"/>
              <a:t>；庞大的指令系统不但使计算机的</a:t>
            </a:r>
            <a:r>
              <a:rPr kumimoji="1" lang="zh-CN" altLang="en-US" dirty="0">
                <a:solidFill>
                  <a:srgbClr val="FF0000"/>
                </a:solidFill>
              </a:rPr>
              <a:t>研制周期变长，难以保证正确性，不易调试维护</a:t>
            </a:r>
            <a:r>
              <a:rPr kumimoji="1" lang="zh-CN" altLang="en-US" dirty="0"/>
              <a:t>，而且由于采用了大量使用频率很低的复杂指令而造成硬件资源浪费</a:t>
            </a:r>
            <a:r>
              <a:rPr kumimoji="1" lang="zh-CN" altLang="en-US" dirty="0" smtClean="0"/>
              <a:t>。</a:t>
            </a:r>
            <a:endParaRPr kumimoji="1" lang="zh-CN" altLang="en-US" dirty="0" smtClean="0"/>
          </a:p>
          <a:p>
            <a:pPr>
              <a:lnSpc>
                <a:spcPct val="120000"/>
              </a:lnSpc>
            </a:pPr>
            <a:r>
              <a:rPr kumimoji="1" lang="zh-CN" altLang="en-US" b="1" dirty="0">
                <a:solidFill>
                  <a:schemeClr val="tx2"/>
                </a:solidFill>
              </a:rPr>
              <a:t>精简指令系统计算机</a:t>
            </a:r>
            <a:endParaRPr kumimoji="1" lang="zh-CN" altLang="en-US" b="1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zh-CN" altLang="en-US" smtClean="0"/>
              <a:t>简称</a:t>
            </a:r>
            <a:r>
              <a:rPr kumimoji="1" lang="en-US" altLang="zh-CN" smtClean="0">
                <a:solidFill>
                  <a:srgbClr val="FF0000"/>
                </a:solidFill>
              </a:rPr>
              <a:t>RISC </a:t>
            </a:r>
            <a:r>
              <a:rPr kumimoji="1" lang="zh-CN" altLang="en-US" smtClean="0"/>
              <a:t>（</a:t>
            </a:r>
            <a:r>
              <a:rPr kumimoji="1" lang="en-US" altLang="zh-CN" smtClean="0"/>
              <a:t>Reduced Instruction Set Computing</a:t>
            </a:r>
            <a:r>
              <a:rPr kumimoji="1" lang="zh-CN" altLang="en-US" dirty="0"/>
              <a:t>）；提出了便于</a:t>
            </a:r>
            <a:r>
              <a:rPr kumimoji="1" lang="en-US" altLang="zh-CN" dirty="0"/>
              <a:t>VLSI</a:t>
            </a:r>
            <a:r>
              <a:rPr kumimoji="1" lang="zh-CN" altLang="en-US" dirty="0"/>
              <a:t>技术实现的精简指令系统计算机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1982</a:t>
            </a:r>
            <a:r>
              <a:rPr kumimoji="1" lang="zh-CN" altLang="en-US" dirty="0"/>
              <a:t>年美国加州伯克利大学的</a:t>
            </a:r>
            <a:r>
              <a:rPr kumimoji="1" lang="en-US" altLang="zh-CN" dirty="0" err="1"/>
              <a:t>RISCⅠ</a:t>
            </a:r>
            <a:r>
              <a:rPr kumimoji="1" lang="zh-CN" altLang="en-US" dirty="0"/>
              <a:t>，斯坦福大学的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IBM</a:t>
            </a:r>
            <a:r>
              <a:rPr kumimoji="1" lang="zh-CN" altLang="en-US" dirty="0"/>
              <a:t>公司的</a:t>
            </a:r>
            <a:r>
              <a:rPr kumimoji="1" lang="en-US" altLang="zh-CN" dirty="0"/>
              <a:t>IBM801</a:t>
            </a:r>
            <a:r>
              <a:rPr kumimoji="1" lang="zh-CN" altLang="en-US" dirty="0"/>
              <a:t>相继宣告完成，这些机器被称为第一代</a:t>
            </a:r>
            <a:r>
              <a:rPr kumimoji="1" lang="en-US" altLang="zh-CN" dirty="0"/>
              <a:t>RISC</a:t>
            </a:r>
            <a:r>
              <a:rPr kumimoji="1" lang="zh-CN" altLang="en-US" dirty="0"/>
              <a:t>机。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浮点数阶码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2776"/>
            <a:ext cx="9144000" cy="4856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</a:t>
            </a:r>
            <a:r>
              <a:rPr kumimoji="1" lang="en-US" altLang="zh-CN" dirty="0" smtClean="0"/>
              <a:t>RISC</a:t>
            </a:r>
            <a:r>
              <a:rPr kumimoji="1" lang="zh-CN" altLang="en-US" dirty="0" smtClean="0"/>
              <a:t>会出现？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844824"/>
            <a:ext cx="7847856" cy="46032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512" y="1196752"/>
            <a:ext cx="645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x86</a:t>
            </a:r>
            <a:r>
              <a:rPr lang="zh-CN" altLang="en-US" sz="2800" dirty="0" smtClean="0">
                <a:solidFill>
                  <a:schemeClr val="tx2"/>
                </a:solidFill>
              </a:rPr>
              <a:t>指令集最常使用的指令及其使用频率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重要的指令系统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0944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/>
              <a:t>X86</a:t>
            </a:r>
            <a:endParaRPr kumimoji="1"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3563888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 dirty="0" smtClean="0"/>
              <a:t>ARM</a:t>
            </a:r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6552220" y="3284984"/>
            <a:ext cx="165618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zh-CN" sz="4000" dirty="0" smtClean="0"/>
              <a:t>MIPS</a:t>
            </a:r>
            <a:endParaRPr kumimoji="1" lang="zh-CN" altLang="en-US" sz="4000" dirty="0"/>
          </a:p>
        </p:txBody>
      </p:sp>
      <p:grpSp>
        <p:nvGrpSpPr>
          <p:cNvPr id="10" name="组 9"/>
          <p:cNvGrpSpPr/>
          <p:nvPr/>
        </p:nvGrpSpPr>
        <p:grpSpPr>
          <a:xfrm>
            <a:off x="83205" y="4581128"/>
            <a:ext cx="2544579" cy="1860014"/>
            <a:chOff x="83205" y="4581128"/>
            <a:chExt cx="2544579" cy="186001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80" y="4764016"/>
              <a:ext cx="1375955" cy="13759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5" y="4764016"/>
              <a:ext cx="1224136" cy="1224136"/>
            </a:xfrm>
            <a:prstGeom prst="rect">
              <a:avLst/>
            </a:prstGeom>
          </p:spPr>
        </p:pic>
        <p:sp>
          <p:nvSpPr>
            <p:cNvPr id="9" name="矩形标注 8"/>
            <p:cNvSpPr/>
            <p:nvPr/>
          </p:nvSpPr>
          <p:spPr>
            <a:xfrm>
              <a:off x="83205" y="4581128"/>
              <a:ext cx="2544579" cy="1860014"/>
            </a:xfrm>
            <a:prstGeom prst="wedgeRectCallout">
              <a:avLst>
                <a:gd name="adj1" fmla="val -5209"/>
                <a:gd name="adj2" fmla="val -81049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2771353" y="4593322"/>
            <a:ext cx="3689045" cy="1860014"/>
            <a:chOff x="2771353" y="4593322"/>
            <a:chExt cx="3689045" cy="186001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706" y="4955738"/>
              <a:ext cx="1446808" cy="99251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868" y="5009080"/>
              <a:ext cx="891948" cy="104803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6" t="16296" r="66315" b="7495"/>
            <a:stretch>
              <a:fillRect/>
            </a:stretch>
          </p:blipFill>
          <p:spPr>
            <a:xfrm>
              <a:off x="5220072" y="5009080"/>
              <a:ext cx="976734" cy="939168"/>
            </a:xfrm>
            <a:prstGeom prst="rect">
              <a:avLst/>
            </a:prstGeom>
          </p:spPr>
        </p:pic>
        <p:sp>
          <p:nvSpPr>
            <p:cNvPr id="17" name="矩形标注 16"/>
            <p:cNvSpPr/>
            <p:nvPr/>
          </p:nvSpPr>
          <p:spPr>
            <a:xfrm>
              <a:off x="2771353" y="4593322"/>
              <a:ext cx="3689045" cy="1860014"/>
            </a:xfrm>
            <a:prstGeom prst="wedgeRectCallout">
              <a:avLst>
                <a:gd name="adj1" fmla="val 5207"/>
                <a:gd name="adj2" fmla="val -82474"/>
              </a:avLst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6599421" y="4593322"/>
            <a:ext cx="2544579" cy="1860014"/>
            <a:chOff x="6599421" y="4593322"/>
            <a:chExt cx="2544579" cy="18600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t="18715" r="26186" b="18452"/>
            <a:stretch>
              <a:fillRect/>
            </a:stretch>
          </p:blipFill>
          <p:spPr>
            <a:xfrm>
              <a:off x="6671891" y="5009080"/>
              <a:ext cx="1072992" cy="104803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982312"/>
              <a:ext cx="1005840" cy="1005840"/>
            </a:xfrm>
            <a:prstGeom prst="rect">
              <a:avLst/>
            </a:prstGeom>
          </p:spPr>
        </p:pic>
        <p:sp>
          <p:nvSpPr>
            <p:cNvPr id="18" name="矩形标注 17"/>
            <p:cNvSpPr/>
            <p:nvPr/>
          </p:nvSpPr>
          <p:spPr>
            <a:xfrm>
              <a:off x="6599421" y="4593322"/>
              <a:ext cx="2544579" cy="1860014"/>
            </a:xfrm>
            <a:prstGeom prst="wedgeRectCallout">
              <a:avLst>
                <a:gd name="adj1" fmla="val 8853"/>
                <a:gd name="adj2" fmla="val -80337"/>
              </a:avLst>
            </a:prstGeom>
            <a:noFill/>
            <a:ln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929847" y="1706905"/>
            <a:ext cx="6041484" cy="1434063"/>
            <a:chOff x="929847" y="1706905"/>
            <a:chExt cx="6041484" cy="1434063"/>
          </a:xfrm>
        </p:grpSpPr>
        <p:sp>
          <p:nvSpPr>
            <p:cNvPr id="7" name="文本框 6"/>
            <p:cNvSpPr txBox="1"/>
            <p:nvPr/>
          </p:nvSpPr>
          <p:spPr>
            <a:xfrm>
              <a:off x="929847" y="1706905"/>
              <a:ext cx="1098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rgbClr val="FF0000"/>
                  </a:solidFill>
                </a:rPr>
                <a:t>CISC</a:t>
              </a:r>
              <a:endParaRPr kumimoji="1" lang="zh-CN" alt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20072" y="1707158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smtClean="0">
                  <a:solidFill>
                    <a:srgbClr val="FF0000"/>
                  </a:solidFill>
                </a:rPr>
                <a:t>RISC</a:t>
              </a:r>
              <a:endParaRPr kumimoji="1" lang="zh-CN" alt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直线箭头连接符 33"/>
            <p:cNvCxnSpPr>
              <a:stCxn id="7" idx="2"/>
            </p:cNvCxnSpPr>
            <p:nvPr/>
          </p:nvCxnSpPr>
          <p:spPr>
            <a:xfrm>
              <a:off x="1479036" y="2414791"/>
              <a:ext cx="0" cy="7261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 flipH="1">
              <a:off x="4572000" y="2276872"/>
              <a:ext cx="1136439" cy="86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5708440" y="2276872"/>
              <a:ext cx="1262891" cy="8640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指令系统中主要的三类指令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数据传输类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请求</a:t>
            </a:r>
            <a:r>
              <a:rPr kumimoji="1" lang="zh-CN" altLang="en-US" dirty="0"/>
              <a:t>在各个位置之间传输数据的</a:t>
            </a:r>
            <a:r>
              <a:rPr kumimoji="1" lang="zh-CN" altLang="en-US" dirty="0" smtClean="0"/>
              <a:t>指令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算术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</a:rPr>
              <a:t>逻辑</a:t>
            </a:r>
            <a:r>
              <a:rPr kumimoji="1" lang="zh-CN" altLang="en-US" dirty="0" smtClean="0">
                <a:solidFill>
                  <a:srgbClr val="FF0000"/>
                </a:solidFill>
              </a:rPr>
              <a:t>类</a:t>
            </a:r>
            <a:endParaRPr kumimoji="1" lang="zh-CN" alt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完成基本的算术运算、逻辑运算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控制类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包含指导程序执行而非数据操作的</a:t>
            </a:r>
            <a:r>
              <a:rPr kumimoji="1" lang="zh-CN" altLang="en-US" dirty="0" smtClean="0"/>
              <a:t>指令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JUMP</a:t>
            </a:r>
            <a:r>
              <a:rPr kumimoji="1" lang="zh-CN" altLang="en-US" dirty="0"/>
              <a:t>（转移）或</a:t>
            </a:r>
            <a:r>
              <a:rPr kumimoji="1" lang="en-US" altLang="zh-CN" dirty="0"/>
              <a:t>BRANCH</a:t>
            </a:r>
            <a:r>
              <a:rPr kumimoji="1" lang="zh-CN" altLang="en-US" dirty="0"/>
              <a:t>（分支）指令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指令系统示例</a:t>
            </a:r>
            <a:endParaRPr lang="zh-CN" altLang="en-US" b="1" dirty="0"/>
          </a:p>
        </p:txBody>
      </p:sp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1052830"/>
            <a:ext cx="8255000" cy="396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5199576"/>
            <a:ext cx="8229600" cy="1658424"/>
          </a:xfrm>
        </p:spPr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16</a:t>
            </a:r>
            <a:r>
              <a:rPr lang="zh-CN" altLang="en-US" sz="2000" dirty="0">
                <a:solidFill>
                  <a:srgbClr val="FF0000"/>
                </a:solidFill>
              </a:rPr>
              <a:t>个通用寄存器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256</a:t>
            </a:r>
            <a:r>
              <a:rPr lang="zh-CN" altLang="en-US" sz="2000" dirty="0"/>
              <a:t>个</a:t>
            </a:r>
            <a:r>
              <a:rPr lang="zh-CN" altLang="en-US" sz="2000" dirty="0">
                <a:solidFill>
                  <a:srgbClr val="FF0000"/>
                </a:solidFill>
              </a:rPr>
              <a:t>主存储器单元</a:t>
            </a:r>
            <a:r>
              <a:rPr lang="zh-CN" altLang="en-US" sz="2000" dirty="0"/>
              <a:t>，每个存储单元容量为</a:t>
            </a:r>
            <a:r>
              <a:rPr lang="en-US" altLang="zh-CN" sz="2000" dirty="0">
                <a:solidFill>
                  <a:srgbClr val="FF0000"/>
                </a:solidFill>
              </a:rPr>
              <a:t>8</a:t>
            </a:r>
            <a:r>
              <a:rPr lang="zh-CN" altLang="en-US" sz="2000" dirty="0">
                <a:solidFill>
                  <a:srgbClr val="FF0000"/>
                </a:solidFill>
              </a:rPr>
              <a:t>位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FF0000"/>
                </a:solidFill>
              </a:rPr>
              <a:t>寄存器标号</a:t>
            </a:r>
            <a:r>
              <a:rPr lang="zh-CN" altLang="en-US" sz="2000" dirty="0"/>
              <a:t>为数值</a:t>
            </a:r>
            <a:r>
              <a:rPr lang="en-US" altLang="zh-CN" sz="2000" dirty="0"/>
              <a:t>0-15</a:t>
            </a:r>
            <a:r>
              <a:rPr lang="zh-CN" altLang="en-US" sz="2000" dirty="0"/>
              <a:t>，存储单元的</a:t>
            </a:r>
            <a:r>
              <a:rPr lang="zh-CN" altLang="en-US" sz="2000" dirty="0">
                <a:solidFill>
                  <a:srgbClr val="FF0000"/>
                </a:solidFill>
              </a:rPr>
              <a:t>地址</a:t>
            </a:r>
            <a:r>
              <a:rPr lang="zh-CN" altLang="en-US" sz="2000" dirty="0"/>
              <a:t>编为数值</a:t>
            </a:r>
            <a:r>
              <a:rPr lang="en-US" altLang="zh-CN" sz="2000" dirty="0"/>
              <a:t>0-255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zh-CN" altLang="en-US" sz="2000" dirty="0"/>
              <a:t>方便起见，将标号和地址看作以二进制表示的数值，使用</a:t>
            </a:r>
            <a:r>
              <a:rPr lang="zh-CN" altLang="en-US" sz="2000" dirty="0">
                <a:solidFill>
                  <a:srgbClr val="FF0000"/>
                </a:solidFill>
              </a:rPr>
              <a:t>十六进制记数法</a:t>
            </a:r>
            <a:r>
              <a:rPr lang="zh-CN" altLang="en-US" sz="2000" dirty="0"/>
              <a:t>压缩它们的位模式。</a:t>
            </a:r>
            <a:endParaRPr lang="en-US" altLang="zh-CN" sz="2000" dirty="0"/>
          </a:p>
          <a:p>
            <a:pPr lvl="1" eaLnBrk="1" hangingPunct="1"/>
            <a:endParaRPr lang="en-US" altLang="zh-CN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指令系统示例</a:t>
            </a:r>
            <a:endParaRPr lang="zh-CN" altLang="en-US" b="1" dirty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机器</a:t>
            </a:r>
            <a:r>
              <a:rPr lang="zh-CN" altLang="en-US" dirty="0"/>
              <a:t>指令编码</a:t>
            </a:r>
            <a:r>
              <a:rPr lang="zh-CN" altLang="en-US" dirty="0" smtClean="0"/>
              <a:t>形式</a:t>
            </a:r>
            <a:endParaRPr lang="zh-CN" altLang="en-US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操作</a:t>
            </a:r>
            <a:r>
              <a:rPr lang="zh-CN" altLang="en-US" dirty="0">
                <a:solidFill>
                  <a:srgbClr val="FF0000"/>
                </a:solidFill>
              </a:rPr>
              <a:t>码</a:t>
            </a:r>
            <a:r>
              <a:rPr lang="zh-CN" altLang="en-US" dirty="0"/>
              <a:t>字段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指明该指令要求的是什么</a:t>
            </a:r>
            <a:r>
              <a:rPr lang="zh-CN" altLang="en-US" dirty="0">
                <a:solidFill>
                  <a:srgbClr val="0000CC"/>
                </a:solidFill>
              </a:rPr>
              <a:t>基本运算</a:t>
            </a:r>
            <a:endParaRPr lang="en-US" altLang="zh-CN" dirty="0">
              <a:solidFill>
                <a:srgbClr val="0000CC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dirty="0"/>
              <a:t>如</a:t>
            </a:r>
            <a:r>
              <a:rPr lang="en-US" altLang="zh-CN" dirty="0"/>
              <a:t>store</a:t>
            </a:r>
            <a:r>
              <a:rPr lang="zh-CN" altLang="en-US" dirty="0"/>
              <a:t>、</a:t>
            </a:r>
            <a:r>
              <a:rPr lang="en-US" altLang="zh-CN" dirty="0"/>
              <a:t>shift</a:t>
            </a:r>
            <a:r>
              <a:rPr lang="zh-CN" altLang="en-US" dirty="0"/>
              <a:t>、</a:t>
            </a:r>
            <a:r>
              <a:rPr lang="en-US" altLang="zh-CN" dirty="0" err="1"/>
              <a:t>xor</a:t>
            </a:r>
            <a:r>
              <a:rPr lang="zh-CN" altLang="en-US" dirty="0"/>
              <a:t>和</a:t>
            </a:r>
            <a:r>
              <a:rPr lang="en-US" altLang="zh-CN" dirty="0"/>
              <a:t>jump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操作数</a:t>
            </a:r>
            <a:r>
              <a:rPr lang="zh-CN" altLang="en-US" dirty="0"/>
              <a:t>字段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提供操作码指定运算的</a:t>
            </a:r>
            <a:r>
              <a:rPr lang="zh-CN" altLang="en-US" dirty="0">
                <a:solidFill>
                  <a:srgbClr val="0000CC"/>
                </a:solidFill>
              </a:rPr>
              <a:t>更详细信息</a:t>
            </a:r>
            <a:endParaRPr lang="en-US" altLang="zh-CN" dirty="0">
              <a:solidFill>
                <a:srgbClr val="0000CC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dirty="0"/>
              <a:t>如对于</a:t>
            </a:r>
            <a:r>
              <a:rPr lang="en-US" altLang="zh-CN" dirty="0"/>
              <a:t>store</a:t>
            </a:r>
            <a:r>
              <a:rPr lang="zh-CN" altLang="en-US" dirty="0"/>
              <a:t>，指示</a:t>
            </a:r>
            <a:r>
              <a:rPr lang="zh-CN" altLang="en-US" dirty="0">
                <a:solidFill>
                  <a:srgbClr val="0000CC"/>
                </a:solidFill>
              </a:rPr>
              <a:t>哪个寄存器</a:t>
            </a:r>
            <a:r>
              <a:rPr lang="zh-CN" altLang="en-US" dirty="0"/>
              <a:t>包含将被存储的数据，</a:t>
            </a:r>
            <a:r>
              <a:rPr lang="zh-CN" altLang="en-US" dirty="0">
                <a:solidFill>
                  <a:srgbClr val="0000CC"/>
                </a:solidFill>
              </a:rPr>
              <a:t>哪个存储单元</a:t>
            </a:r>
            <a:r>
              <a:rPr lang="zh-CN" altLang="en-US" dirty="0"/>
              <a:t>用于接收该数据</a:t>
            </a:r>
            <a:endParaRPr lang="en-US" altLang="zh-CN" dirty="0"/>
          </a:p>
        </p:txBody>
      </p:sp>
      <p:pic>
        <p:nvPicPr>
          <p:cNvPr id="4" name="Picture 4" descr="fig_02_05"/>
          <p:cNvPicPr preferRelativeResize="0">
            <a:picLocks noChangeAspect="1" noChangeArrowheads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0" b="41735"/>
          <a:stretch>
            <a:fillRect/>
          </a:stretch>
        </p:blipFill>
        <p:spPr bwMode="auto">
          <a:xfrm>
            <a:off x="2339752" y="5085184"/>
            <a:ext cx="4216077" cy="13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指令系统示例</a:t>
            </a:r>
            <a:endParaRPr lang="zh-CN" altLang="en-US" b="1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指令可简化表示为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位十六进制数字；</a:t>
            </a:r>
            <a:endParaRPr lang="zh-CN" altLang="en-US" sz="2000" dirty="0" smtClean="0"/>
          </a:p>
          <a:p>
            <a:r>
              <a:rPr lang="zh-CN" altLang="en-US" sz="2000" dirty="0" smtClean="0"/>
              <a:t>操作</a:t>
            </a:r>
            <a:r>
              <a:rPr lang="zh-CN" altLang="en-US" sz="2000" dirty="0"/>
              <a:t>数字段由</a:t>
            </a:r>
            <a:r>
              <a:rPr lang="en-US" altLang="zh-CN" sz="2000" dirty="0"/>
              <a:t>3</a:t>
            </a:r>
            <a:r>
              <a:rPr lang="zh-CN" altLang="en-US" sz="2000" dirty="0"/>
              <a:t>个十六进制数字（</a:t>
            </a:r>
            <a:r>
              <a:rPr lang="en-US" altLang="zh-CN" sz="2000" dirty="0"/>
              <a:t>12</a:t>
            </a:r>
            <a:r>
              <a:rPr lang="zh-CN" altLang="en-US" sz="2000" dirty="0"/>
              <a:t>位）组成</a:t>
            </a:r>
            <a:r>
              <a:rPr lang="zh-CN" altLang="en-US" sz="2000" dirty="0" smtClean="0"/>
              <a:t>；</a:t>
            </a:r>
            <a:endParaRPr lang="zh-CN" altLang="en-US" sz="2000" dirty="0" smtClean="0"/>
          </a:p>
          <a:p>
            <a:r>
              <a:rPr lang="zh-CN" altLang="en-US" sz="2000" dirty="0"/>
              <a:t>操作数字段由</a:t>
            </a:r>
            <a:r>
              <a:rPr lang="en-US" altLang="zh-CN" sz="2000" dirty="0"/>
              <a:t>3</a:t>
            </a:r>
            <a:r>
              <a:rPr lang="zh-CN" altLang="en-US" sz="2000" dirty="0"/>
              <a:t>个十六进制数字（</a:t>
            </a:r>
            <a:r>
              <a:rPr lang="en-US" altLang="zh-CN" sz="2000" dirty="0"/>
              <a:t>12</a:t>
            </a:r>
            <a:r>
              <a:rPr lang="zh-CN" altLang="en-US" sz="2000" dirty="0"/>
              <a:t>位）组成；</a:t>
            </a:r>
            <a:endParaRPr lang="zh-CN" altLang="en-US" sz="2000" dirty="0"/>
          </a:p>
          <a:p>
            <a:r>
              <a:rPr lang="zh-CN" altLang="en-US" sz="2000" dirty="0"/>
              <a:t>第</a:t>
            </a:r>
            <a:r>
              <a:rPr lang="en-US" altLang="zh-CN" sz="2000" dirty="0"/>
              <a:t>2</a:t>
            </a:r>
            <a:r>
              <a:rPr lang="zh-CN" altLang="en-US" sz="2000" dirty="0"/>
              <a:t>个十六进制数字指出哪个寄存器中的内容需要</a:t>
            </a:r>
            <a:r>
              <a:rPr lang="zh-CN" altLang="en-US" sz="2000" dirty="0" smtClean="0"/>
              <a:t>存储</a:t>
            </a:r>
            <a:endParaRPr lang="en-US" altLang="zh-CN" sz="2000" dirty="0"/>
          </a:p>
          <a:p>
            <a:r>
              <a:rPr lang="zh-CN" altLang="en-US" sz="2000" dirty="0"/>
              <a:t>最后两个十六进制数字指出由哪个存储单元接收该数据</a:t>
            </a:r>
            <a:endParaRPr lang="zh-CN" altLang="en-US" sz="2000" dirty="0"/>
          </a:p>
          <a:p>
            <a:pPr lvl="1" eaLnBrk="1" hangingPunct="1"/>
            <a:endParaRPr lang="en-US" altLang="zh-CN" sz="1800" dirty="0"/>
          </a:p>
          <a:p>
            <a:pPr lvl="1" eaLnBrk="1" hangingPunct="1"/>
            <a:endParaRPr lang="en-US" altLang="zh-CN" sz="1800" dirty="0"/>
          </a:p>
        </p:txBody>
      </p:sp>
      <p:pic>
        <p:nvPicPr>
          <p:cNvPr id="41989" name="Picture 4" descr="fig_02_06"/>
          <p:cNvPicPr preferRelativeResize="0"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" y="3086735"/>
            <a:ext cx="7913370" cy="377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计算机体系结构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程序的执行</a:t>
            </a:r>
            <a:endParaRPr lang="zh-CN" altLang="en-US" b="1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CPU</a:t>
            </a:r>
            <a:r>
              <a:rPr lang="zh-CN" altLang="en-US" dirty="0"/>
              <a:t>不断重复执行称为</a:t>
            </a:r>
            <a:r>
              <a:rPr lang="zh-CN" altLang="en-US" dirty="0">
                <a:solidFill>
                  <a:srgbClr val="FF0000"/>
                </a:solidFill>
              </a:rPr>
              <a:t>机器周期</a:t>
            </a:r>
            <a:r>
              <a:rPr lang="zh-CN" altLang="en-US" dirty="0"/>
              <a:t>的三步处理</a:t>
            </a:r>
            <a:endParaRPr lang="zh-CN" altLang="en-US" dirty="0"/>
          </a:p>
          <a:p>
            <a:pPr lvl="2" eaLnBrk="1" hangingPunct="1"/>
            <a:endParaRPr lang="zh-CN" altLang="en-US" dirty="0"/>
          </a:p>
        </p:txBody>
      </p:sp>
      <p:sp>
        <p:nvSpPr>
          <p:cNvPr id="11" name="燕尾形 10"/>
          <p:cNvSpPr/>
          <p:nvPr/>
        </p:nvSpPr>
        <p:spPr bwMode="gray">
          <a:xfrm rot="18726234">
            <a:off x="2470944" y="3775869"/>
            <a:ext cx="2214563" cy="714375"/>
          </a:xfrm>
          <a:prstGeom prst="chevron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0" scaled="0"/>
            <a:tileRect/>
          </a:gradFill>
          <a:ln w="12700" algn="ctr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marL="342900" indent="-342900" algn="ctr">
              <a:lnSpc>
                <a:spcPct val="100000"/>
              </a:lnSpc>
              <a:buFontTx/>
              <a:buNone/>
              <a:defRPr/>
            </a:pPr>
            <a:endParaRPr lang="zh-CN" altLang="en-US" sz="20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楷体_GB2312" pitchFamily="49" charset="-122"/>
            </a:endParaRPr>
          </a:p>
        </p:txBody>
      </p:sp>
      <p:sp>
        <p:nvSpPr>
          <p:cNvPr id="12" name="燕尾形 11"/>
          <p:cNvSpPr/>
          <p:nvPr/>
        </p:nvSpPr>
        <p:spPr bwMode="gray">
          <a:xfrm rot="2669930">
            <a:off x="4495800" y="3827463"/>
            <a:ext cx="2214563" cy="714375"/>
          </a:xfrm>
          <a:prstGeom prst="chevron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0" scaled="0"/>
            <a:tileRect/>
          </a:gradFill>
          <a:ln w="12700" algn="ctr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marL="342900" indent="-342900" algn="ctr">
              <a:lnSpc>
                <a:spcPct val="100000"/>
              </a:lnSpc>
              <a:buFontTx/>
              <a:buNone/>
              <a:defRPr/>
            </a:pPr>
            <a:endParaRPr lang="zh-CN" altLang="en-US" sz="20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楷体_GB2312" pitchFamily="49" charset="-122"/>
            </a:endParaRPr>
          </a:p>
        </p:txBody>
      </p:sp>
      <p:sp>
        <p:nvSpPr>
          <p:cNvPr id="13" name="燕尾形 12"/>
          <p:cNvSpPr/>
          <p:nvPr/>
        </p:nvSpPr>
        <p:spPr bwMode="gray">
          <a:xfrm rot="10800000">
            <a:off x="3500438" y="4929188"/>
            <a:ext cx="2214562" cy="714375"/>
          </a:xfrm>
          <a:prstGeom prst="chevron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0" scaled="0"/>
            <a:tileRect/>
          </a:gradFill>
          <a:ln w="12700" algn="ctr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marL="342900" indent="-342900" algn="ctr">
              <a:lnSpc>
                <a:spcPct val="100000"/>
              </a:lnSpc>
              <a:buFontTx/>
              <a:buNone/>
              <a:defRPr/>
            </a:pPr>
            <a:endParaRPr lang="zh-CN" altLang="en-US" sz="20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楷体_GB2312" pitchFamily="49" charset="-122"/>
            </a:endParaRPr>
          </a:p>
        </p:txBody>
      </p:sp>
      <p:sp>
        <p:nvSpPr>
          <p:cNvPr id="49160" name="矩形 7"/>
          <p:cNvSpPr>
            <a:spLocks noChangeArrowheads="1"/>
          </p:cNvSpPr>
          <p:nvPr/>
        </p:nvSpPr>
        <p:spPr bwMode="auto">
          <a:xfrm>
            <a:off x="3071813" y="4041775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取指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61" name="矩形 7"/>
          <p:cNvSpPr>
            <a:spLocks noChangeArrowheads="1"/>
          </p:cNvSpPr>
          <p:nvPr/>
        </p:nvSpPr>
        <p:spPr bwMode="auto">
          <a:xfrm>
            <a:off x="5195888" y="4041775"/>
            <a:ext cx="8048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译码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62" name="矩形 7"/>
          <p:cNvSpPr>
            <a:spLocks noChangeArrowheads="1"/>
          </p:cNvSpPr>
          <p:nvPr/>
        </p:nvSpPr>
        <p:spPr bwMode="auto">
          <a:xfrm>
            <a:off x="4195763" y="5113338"/>
            <a:ext cx="8048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执行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285750" y="2714625"/>
            <a:ext cx="3036888" cy="1000125"/>
          </a:xfrm>
          <a:prstGeom prst="rect">
            <a:avLst/>
          </a:prstGeom>
          <a:noFill/>
          <a:ln w="25400" algn="ctr">
            <a:noFill/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en-US" altLang="zh-CN" b="1">
                <a:ea typeface="黑体" panose="02010609060101010101" pitchFamily="49" charset="-122"/>
              </a:rPr>
              <a:t>1</a:t>
            </a:r>
            <a:r>
              <a:rPr lang="en-US" altLang="zh-CN" b="1" smtClean="0">
                <a:ea typeface="黑体" panose="02010609060101010101" pitchFamily="49" charset="-122"/>
              </a:rPr>
              <a:t>. </a:t>
            </a:r>
            <a:r>
              <a:rPr lang="zh-CN" altLang="en-US" b="1" smtClean="0">
                <a:ea typeface="黑体" panose="02010609060101010101" pitchFamily="49" charset="-122"/>
              </a:rPr>
              <a:t>根据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程序计数器</a:t>
            </a:r>
            <a:r>
              <a:rPr lang="zh-CN" altLang="en-US" b="1" dirty="0">
                <a:ea typeface="黑体" panose="02010609060101010101" pitchFamily="49" charset="-122"/>
              </a:rPr>
              <a:t>规定的地址从存储器取下一条指令，然后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增加程序计数器的值</a:t>
            </a:r>
            <a:endParaRPr lang="zh-CN" altLang="en-US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" name="矩形 5"/>
          <p:cNvSpPr>
            <a:spLocks noChangeArrowheads="1"/>
          </p:cNvSpPr>
          <p:nvPr/>
        </p:nvSpPr>
        <p:spPr bwMode="auto">
          <a:xfrm>
            <a:off x="5929313" y="2928938"/>
            <a:ext cx="3036887" cy="857250"/>
          </a:xfrm>
          <a:prstGeom prst="rect">
            <a:avLst/>
          </a:prstGeom>
          <a:noFill/>
          <a:ln w="25400" algn="ctr">
            <a:noFill/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en-US" altLang="zh-CN" b="1">
                <a:ea typeface="黑体" panose="02010609060101010101" pitchFamily="49" charset="-122"/>
              </a:rPr>
              <a:t>2</a:t>
            </a:r>
            <a:r>
              <a:rPr lang="en-US" altLang="zh-CN" b="1" smtClean="0">
                <a:ea typeface="黑体" panose="02010609060101010101" pitchFamily="49" charset="-122"/>
              </a:rPr>
              <a:t>. </a:t>
            </a:r>
            <a:r>
              <a:rPr lang="zh-CN" altLang="en-US" b="1" smtClean="0">
                <a:ea typeface="黑体" panose="02010609060101010101" pitchFamily="49" charset="-122"/>
              </a:rPr>
              <a:t>对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指令寄存器</a:t>
            </a:r>
            <a:r>
              <a:rPr lang="zh-CN" altLang="en-US" b="1" dirty="0">
                <a:ea typeface="黑体" panose="02010609060101010101" pitchFamily="49" charset="-122"/>
              </a:rPr>
              <a:t>中的位模式进行译码</a:t>
            </a:r>
            <a:endParaRPr lang="zh-CN" altLang="en-US" b="1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sp>
        <p:nvSpPr>
          <p:cNvPr id="19" name="矩形 5"/>
          <p:cNvSpPr>
            <a:spLocks noChangeArrowheads="1"/>
          </p:cNvSpPr>
          <p:nvPr/>
        </p:nvSpPr>
        <p:spPr bwMode="auto">
          <a:xfrm>
            <a:off x="2393315" y="5925503"/>
            <a:ext cx="4429125" cy="500062"/>
          </a:xfrm>
          <a:prstGeom prst="rect">
            <a:avLst/>
          </a:prstGeom>
          <a:noFill/>
          <a:ln w="25400" algn="ctr">
            <a:noFill/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en-US" altLang="zh-CN" sz="3200" b="1">
                <a:ea typeface="黑体" panose="02010609060101010101" pitchFamily="49" charset="-122"/>
              </a:rPr>
              <a:t>3</a:t>
            </a:r>
            <a:r>
              <a:rPr lang="en-US" altLang="zh-CN" sz="3200" b="1" smtClean="0">
                <a:ea typeface="黑体" panose="02010609060101010101" pitchFamily="49" charset="-122"/>
              </a:rPr>
              <a:t>. </a:t>
            </a:r>
            <a:r>
              <a:rPr lang="zh-CN" altLang="en-US" sz="3200" b="1" smtClean="0">
                <a:ea typeface="黑体" panose="02010609060101010101" pitchFamily="49" charset="-122"/>
              </a:rPr>
              <a:t>实现</a:t>
            </a:r>
            <a:r>
              <a:rPr lang="zh-CN" altLang="en-US" sz="3200" b="1" dirty="0">
                <a:solidFill>
                  <a:srgbClr val="FF0000"/>
                </a:solidFill>
                <a:ea typeface="黑体" panose="02010609060101010101" pitchFamily="49" charset="-122"/>
              </a:rPr>
              <a:t>指令寄存器</a:t>
            </a:r>
            <a:r>
              <a:rPr lang="zh-CN" altLang="en-US" sz="3200" b="1" dirty="0">
                <a:ea typeface="黑体" panose="02010609060101010101" pitchFamily="49" charset="-122"/>
              </a:rPr>
              <a:t>里指令所规定的动作</a:t>
            </a:r>
            <a:endParaRPr lang="zh-CN" altLang="en-US" sz="3200" b="1" dirty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b="1" dirty="0" smtClean="0"/>
              <a:t>程序执行示例</a:t>
            </a:r>
            <a:endParaRPr lang="zh-CN" altLang="en-US" b="1" dirty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286000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 5"/>
          <p:cNvGrpSpPr/>
          <p:nvPr/>
        </p:nvGrpSpPr>
        <p:grpSpPr>
          <a:xfrm>
            <a:off x="726570" y="1204645"/>
            <a:ext cx="5261610" cy="3016518"/>
            <a:chOff x="726570" y="1204645"/>
            <a:chExt cx="5261610" cy="3016518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gray">
            <a:xfrm>
              <a:off x="1428750" y="3357563"/>
              <a:ext cx="1357313" cy="863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Tx/>
                <a:buNone/>
              </a:pPr>
              <a:endParaRPr lang="zh-CN" altLang="en-US" sz="2000"/>
            </a:p>
          </p:txBody>
        </p:sp>
        <p:grpSp>
          <p:nvGrpSpPr>
            <p:cNvPr id="5" name="组 4"/>
            <p:cNvGrpSpPr/>
            <p:nvPr/>
          </p:nvGrpSpPr>
          <p:grpSpPr>
            <a:xfrm>
              <a:off x="726570" y="1204645"/>
              <a:ext cx="5261610" cy="2152918"/>
              <a:chOff x="726570" y="1204645"/>
              <a:chExt cx="5261610" cy="2152918"/>
            </a:xfrm>
          </p:grpSpPr>
          <p:sp>
            <p:nvSpPr>
              <p:cNvPr id="9" name="矩形 5"/>
              <p:cNvSpPr>
                <a:spLocks noChangeArrowheads="1"/>
              </p:cNvSpPr>
              <p:nvPr/>
            </p:nvSpPr>
            <p:spPr bwMode="auto">
              <a:xfrm>
                <a:off x="726570" y="1204645"/>
                <a:ext cx="5261610" cy="516255"/>
              </a:xfrm>
              <a:prstGeom prst="rect">
                <a:avLst/>
              </a:prstGeom>
              <a:noFill/>
              <a:ln w="25400" algn="ctr">
                <a:noFill/>
                <a:round/>
              </a:ln>
            </p:spPr>
            <p:txBody>
              <a:bodyPr lIns="0" rIns="0" anchor="ctr"/>
              <a:lstStyle>
                <a:lvl1pPr marL="8763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5pPr>
                <a:lvl6pPr marL="2514600" indent="-228600" algn="just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6pPr>
                <a:lvl7pPr marL="2971800" indent="-228600" algn="just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7pPr>
                <a:lvl8pPr marL="3429000" indent="-228600" algn="just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8pPr>
                <a:lvl9pPr marL="3886200" indent="-228600" algn="just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楷体_GB2312" charset="0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buFontTx/>
                  <a:buNone/>
                </a:pPr>
                <a:r>
                  <a:rPr lang="zh-CN" altLang="en-US">
                    <a:solidFill>
                      <a:srgbClr val="FF0000"/>
                    </a:solidFill>
                    <a:ea typeface="黑体" panose="02010609060101010101" pitchFamily="49" charset="-122"/>
                  </a:rPr>
                  <a:t>包含下一个待执行指令的地址</a:t>
                </a:r>
                <a:endParaRPr lang="zh-CN" altLang="en-US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  <p:cxnSp>
            <p:nvCxnSpPr>
              <p:cNvPr id="4" name="直线箭头连接符 3"/>
              <p:cNvCxnSpPr>
                <a:stCxn id="7" idx="0"/>
              </p:cNvCxnSpPr>
              <p:nvPr/>
            </p:nvCxnSpPr>
            <p:spPr>
              <a:xfrm flipV="1">
                <a:off x="2107407" y="1700808"/>
                <a:ext cx="678656" cy="16567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组 12"/>
          <p:cNvGrpSpPr/>
          <p:nvPr/>
        </p:nvGrpSpPr>
        <p:grpSpPr>
          <a:xfrm>
            <a:off x="1428750" y="4805363"/>
            <a:ext cx="5368082" cy="2078633"/>
            <a:chOff x="1428750" y="4805363"/>
            <a:chExt cx="5368082" cy="2078633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gray">
            <a:xfrm>
              <a:off x="1428750" y="4805363"/>
              <a:ext cx="1357313" cy="8651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Tx/>
                <a:buNone/>
              </a:pPr>
              <a:endParaRPr lang="zh-CN" altLang="en-US" sz="2000"/>
            </a:p>
          </p:txBody>
        </p:sp>
        <p:sp>
          <p:nvSpPr>
            <p:cNvPr id="10" name="矩形 5"/>
            <p:cNvSpPr>
              <a:spLocks noChangeArrowheads="1"/>
            </p:cNvSpPr>
            <p:nvPr/>
          </p:nvSpPr>
          <p:spPr bwMode="auto">
            <a:xfrm>
              <a:off x="1428750" y="6254750"/>
              <a:ext cx="5368082" cy="629246"/>
            </a:xfrm>
            <a:prstGeom prst="rect">
              <a:avLst/>
            </a:prstGeom>
            <a:noFill/>
            <a:ln w="25400" algn="ctr">
              <a:noFill/>
              <a:round/>
            </a:ln>
          </p:spPr>
          <p:txBody>
            <a:bodyPr lIns="0" rIns="0" anchor="ctr"/>
            <a:lstStyle/>
            <a:p>
              <a:pPr marL="87630"/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用于存储正在执行的指令</a:t>
              </a:r>
              <a:endPara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14" name="直线箭头连接符 13"/>
            <p:cNvCxnSpPr/>
            <p:nvPr/>
          </p:nvCxnSpPr>
          <p:spPr>
            <a:xfrm>
              <a:off x="2267744" y="5670550"/>
              <a:ext cx="0" cy="671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4" descr="fig_02_05"/>
          <p:cNvPicPr preferRelativeResize="0"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0" b="41735"/>
          <a:stretch>
            <a:fillRect/>
          </a:stretch>
        </p:blipFill>
        <p:spPr bwMode="auto">
          <a:xfrm>
            <a:off x="6372200" y="1204476"/>
            <a:ext cx="2771800" cy="90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378575" y="3468370"/>
          <a:ext cx="2586355" cy="278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705"/>
                <a:gridCol w="1517650"/>
              </a:tblGrid>
              <a:tr h="557530"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操作码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功能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557530">
                <a:tc>
                  <a:txBody>
                    <a:bodyPr/>
                    <a:lstStyle/>
                    <a:p>
                      <a:r>
                        <a:rPr lang="en-US" altLang="zh-CN" sz="2000" b="0" dirty="0" smtClean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取数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557530">
                <a:tc>
                  <a:txBody>
                    <a:bodyPr/>
                    <a:lstStyle/>
                    <a:p>
                      <a:r>
                        <a:rPr lang="en-US" altLang="zh-CN" sz="2000" b="0" dirty="0" smtClean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存数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557530">
                <a:tc>
                  <a:txBody>
                    <a:bodyPr/>
                    <a:lstStyle/>
                    <a:p>
                      <a:r>
                        <a:rPr lang="en-US" altLang="zh-CN" sz="2000" b="0" dirty="0" smtClean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加法运算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557530">
                <a:tc>
                  <a:txBody>
                    <a:bodyPr/>
                    <a:lstStyle/>
                    <a:p>
                      <a:r>
                        <a:rPr lang="en-US" altLang="zh-CN" sz="2000" b="0" dirty="0" smtClean="0"/>
                        <a:t>C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 smtClean="0"/>
                        <a:t>停止</a:t>
                      </a:r>
                      <a:endParaRPr lang="zh-CN" altLang="en-US" sz="20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796832" y="249684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寄存器地址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8052885" y="248639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主存地址</a:t>
            </a:r>
            <a:endParaRPr lang="zh-CN" altLang="en-US" sz="1400" dirty="0"/>
          </a:p>
        </p:txBody>
      </p:sp>
      <p:sp>
        <p:nvSpPr>
          <p:cNvPr id="12" name="左大括号 11"/>
          <p:cNvSpPr/>
          <p:nvPr/>
        </p:nvSpPr>
        <p:spPr>
          <a:xfrm rot="16200000">
            <a:off x="7190562" y="2049075"/>
            <a:ext cx="340571" cy="6341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左大括号 17"/>
          <p:cNvSpPr/>
          <p:nvPr/>
        </p:nvSpPr>
        <p:spPr>
          <a:xfrm rot="16200000">
            <a:off x="8242228" y="1832943"/>
            <a:ext cx="340571" cy="10666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 animBg="1"/>
      <p:bldP spid="1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10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gray">
          <a:xfrm>
            <a:off x="7190085" y="4701183"/>
            <a:ext cx="1344613" cy="642938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7404398" y="2629496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程序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0" name="左箭头 9"/>
          <p:cNvSpPr>
            <a:spLocks noChangeArrowheads="1"/>
          </p:cNvSpPr>
          <p:nvPr/>
        </p:nvSpPr>
        <p:spPr bwMode="gray">
          <a:xfrm>
            <a:off x="6975773" y="2700933"/>
            <a:ext cx="428625" cy="214313"/>
          </a:xfrm>
          <a:prstGeom prst="lef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gray">
          <a:xfrm>
            <a:off x="7190085" y="5344121"/>
            <a:ext cx="1344613" cy="2857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单精度浮点数取值范围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41004" r="31888" b="32008"/>
          <a:stretch>
            <a:fillRect/>
          </a:stretch>
        </p:blipFill>
        <p:spPr>
          <a:xfrm>
            <a:off x="0" y="2954438"/>
            <a:ext cx="8996266" cy="936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68511" t="41981" r="5286" b="31031"/>
          <a:stretch>
            <a:fillRect/>
          </a:stretch>
        </p:blipFill>
        <p:spPr>
          <a:xfrm>
            <a:off x="2634603" y="4941168"/>
            <a:ext cx="3727060" cy="100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663"/>
            <a:ext cx="9144000" cy="920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zh-CN" altLang="en-US" b="1" dirty="0"/>
          </a:p>
          <a:p>
            <a:pPr lvl="2" eaLnBrk="1" hangingPunct="1"/>
            <a:endParaRPr lang="zh-CN" altLang="en-US" b="1" dirty="0"/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矩形 7"/>
          <p:cNvSpPr>
            <a:spLocks noChangeArrowheads="1"/>
          </p:cNvSpPr>
          <p:nvPr/>
        </p:nvSpPr>
        <p:spPr bwMode="auto">
          <a:xfrm>
            <a:off x="2832398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A0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563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10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2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/>
          <p:cNvGrpSpPr/>
          <p:nvPr/>
        </p:nvGrpSpPr>
        <p:grpSpPr bwMode="auto">
          <a:xfrm>
            <a:off x="6109395" y="2699346"/>
            <a:ext cx="142875" cy="501650"/>
            <a:chOff x="6500826" y="3213098"/>
            <a:chExt cx="142876" cy="501654"/>
          </a:xfrm>
        </p:grpSpPr>
        <p:cxnSp>
          <p:nvCxnSpPr>
            <p:cNvPr id="57361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62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363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9"/>
          <p:cNvGrpSpPr/>
          <p:nvPr/>
        </p:nvGrpSpPr>
        <p:grpSpPr bwMode="auto">
          <a:xfrm>
            <a:off x="3823395" y="2915246"/>
            <a:ext cx="2286000" cy="1930400"/>
            <a:chOff x="4214810" y="3500438"/>
            <a:chExt cx="2286016" cy="1930414"/>
          </a:xfrm>
        </p:grpSpPr>
        <p:cxnSp>
          <p:nvCxnSpPr>
            <p:cNvPr id="17" name="曲线连接符 16"/>
            <p:cNvCxnSpPr/>
            <p:nvPr/>
          </p:nvCxnSpPr>
          <p:spPr bwMode="auto">
            <a:xfrm rot="10800000">
              <a:off x="5715007" y="3500438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曲线连接符 17"/>
            <p:cNvCxnSpPr/>
            <p:nvPr/>
          </p:nvCxnSpPr>
          <p:spPr bwMode="auto">
            <a:xfrm rot="5400000">
              <a:off x="5323686" y="3893347"/>
              <a:ext cx="78423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曲线连接符 18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曲线连接符 19"/>
            <p:cNvCxnSpPr/>
            <p:nvPr/>
          </p:nvCxnSpPr>
          <p:spPr bwMode="auto">
            <a:xfrm rot="5400000">
              <a:off x="3785388" y="4856966"/>
              <a:ext cx="1143008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曲线连接符 20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25152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矩形 7"/>
          <p:cNvSpPr>
            <a:spLocks noChangeArrowheads="1"/>
          </p:cNvSpPr>
          <p:nvPr/>
        </p:nvSpPr>
        <p:spPr bwMode="auto">
          <a:xfrm>
            <a:off x="289470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156C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7354" name="矩形 7"/>
          <p:cNvSpPr>
            <a:spLocks noChangeArrowheads="1"/>
          </p:cNvSpPr>
          <p:nvPr/>
        </p:nvSpPr>
        <p:spPr bwMode="auto">
          <a:xfrm>
            <a:off x="282327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A0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573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2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4" name="组合 5"/>
          <p:cNvGrpSpPr/>
          <p:nvPr/>
        </p:nvGrpSpPr>
        <p:grpSpPr bwMode="auto">
          <a:xfrm>
            <a:off x="6109395" y="2699346"/>
            <a:ext cx="142875" cy="501650"/>
            <a:chOff x="6500826" y="3213098"/>
            <a:chExt cx="142876" cy="501654"/>
          </a:xfrm>
        </p:grpSpPr>
        <p:cxnSp>
          <p:nvCxnSpPr>
            <p:cNvPr id="58386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7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8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8375" name="组合 9"/>
          <p:cNvGrpSpPr/>
          <p:nvPr/>
        </p:nvGrpSpPr>
        <p:grpSpPr bwMode="auto">
          <a:xfrm>
            <a:off x="3823395" y="2915246"/>
            <a:ext cx="2286000" cy="1930400"/>
            <a:chOff x="4214810" y="3500438"/>
            <a:chExt cx="2286016" cy="1930414"/>
          </a:xfrm>
        </p:grpSpPr>
        <p:cxnSp>
          <p:nvCxnSpPr>
            <p:cNvPr id="32" name="曲线连接符 31"/>
            <p:cNvCxnSpPr/>
            <p:nvPr/>
          </p:nvCxnSpPr>
          <p:spPr bwMode="auto">
            <a:xfrm rot="10800000">
              <a:off x="5715007" y="3500438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曲线连接符 32"/>
            <p:cNvCxnSpPr/>
            <p:nvPr/>
          </p:nvCxnSpPr>
          <p:spPr bwMode="auto">
            <a:xfrm rot="5400000">
              <a:off x="5323686" y="3893347"/>
              <a:ext cx="78423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曲线连接符 34"/>
            <p:cNvCxnSpPr/>
            <p:nvPr/>
          </p:nvCxnSpPr>
          <p:spPr bwMode="auto">
            <a:xfrm rot="5400000">
              <a:off x="3785388" y="4856966"/>
              <a:ext cx="1143008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曲线连接符 35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376" name="矩形 7"/>
          <p:cNvSpPr>
            <a:spLocks noChangeArrowheads="1"/>
          </p:cNvSpPr>
          <p:nvPr/>
        </p:nvSpPr>
        <p:spPr bwMode="auto">
          <a:xfrm>
            <a:off x="25152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8377" name="矩形 7"/>
          <p:cNvSpPr>
            <a:spLocks noChangeArrowheads="1"/>
          </p:cNvSpPr>
          <p:nvPr/>
        </p:nvSpPr>
        <p:spPr bwMode="auto">
          <a:xfrm>
            <a:off x="289470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156C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9" name="矩形 7"/>
          <p:cNvSpPr>
            <a:spLocks noChangeArrowheads="1"/>
          </p:cNvSpPr>
          <p:nvPr/>
        </p:nvSpPr>
        <p:spPr bwMode="auto">
          <a:xfrm>
            <a:off x="282327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A0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0" name="矩形 7"/>
          <p:cNvSpPr>
            <a:spLocks noChangeArrowheads="1"/>
          </p:cNvSpPr>
          <p:nvPr/>
        </p:nvSpPr>
        <p:spPr bwMode="auto">
          <a:xfrm>
            <a:off x="282327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A2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583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8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8" name="组合 5"/>
          <p:cNvGrpSpPr/>
          <p:nvPr/>
        </p:nvGrpSpPr>
        <p:grpSpPr bwMode="auto">
          <a:xfrm>
            <a:off x="6108825" y="2699346"/>
            <a:ext cx="142875" cy="501650"/>
            <a:chOff x="6500826" y="3213098"/>
            <a:chExt cx="142876" cy="501654"/>
          </a:xfrm>
        </p:grpSpPr>
        <p:cxnSp>
          <p:nvCxnSpPr>
            <p:cNvPr id="59417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8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9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399" name="组合 9"/>
          <p:cNvGrpSpPr/>
          <p:nvPr/>
        </p:nvGrpSpPr>
        <p:grpSpPr bwMode="auto">
          <a:xfrm>
            <a:off x="3822825" y="2915246"/>
            <a:ext cx="2286000" cy="1930400"/>
            <a:chOff x="4214810" y="3500438"/>
            <a:chExt cx="2286016" cy="1930414"/>
          </a:xfrm>
        </p:grpSpPr>
        <p:cxnSp>
          <p:nvCxnSpPr>
            <p:cNvPr id="31" name="曲线连接符 30"/>
            <p:cNvCxnSpPr/>
            <p:nvPr/>
          </p:nvCxnSpPr>
          <p:spPr bwMode="auto">
            <a:xfrm rot="10800000">
              <a:off x="5715007" y="3500438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曲线连接符 41"/>
            <p:cNvCxnSpPr/>
            <p:nvPr/>
          </p:nvCxnSpPr>
          <p:spPr bwMode="auto">
            <a:xfrm rot="5400000">
              <a:off x="5323686" y="3893347"/>
              <a:ext cx="78423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曲线连接符 42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曲线连接符 43"/>
            <p:cNvCxnSpPr/>
            <p:nvPr/>
          </p:nvCxnSpPr>
          <p:spPr bwMode="auto">
            <a:xfrm rot="5400000">
              <a:off x="3785388" y="4856966"/>
              <a:ext cx="1143008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曲线连接符 44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400" name="矩形 7"/>
          <p:cNvSpPr>
            <a:spLocks noChangeArrowheads="1"/>
          </p:cNvSpPr>
          <p:nvPr/>
        </p:nvSpPr>
        <p:spPr bwMode="auto">
          <a:xfrm>
            <a:off x="25095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9401" name="矩形 7"/>
          <p:cNvSpPr>
            <a:spLocks noChangeArrowheads="1"/>
          </p:cNvSpPr>
          <p:nvPr/>
        </p:nvSpPr>
        <p:spPr bwMode="auto">
          <a:xfrm>
            <a:off x="289413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156C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9402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A2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250950" y="4028083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译码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0" name="矩形 7"/>
          <p:cNvSpPr>
            <a:spLocks noChangeArrowheads="1"/>
          </p:cNvSpPr>
          <p:nvPr/>
        </p:nvSpPr>
        <p:spPr bwMode="auto">
          <a:xfrm>
            <a:off x="250950" y="4742458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执行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1" name="下箭头 50"/>
          <p:cNvSpPr>
            <a:spLocks noChangeArrowheads="1"/>
          </p:cNvSpPr>
          <p:nvPr/>
        </p:nvSpPr>
        <p:spPr bwMode="gray">
          <a:xfrm>
            <a:off x="608137" y="3629621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52" name="下箭头 51"/>
          <p:cNvSpPr>
            <a:spLocks noChangeArrowheads="1"/>
          </p:cNvSpPr>
          <p:nvPr/>
        </p:nvSpPr>
        <p:spPr bwMode="gray">
          <a:xfrm>
            <a:off x="608137" y="4343996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53" name="矩形 5"/>
          <p:cNvSpPr>
            <a:spLocks noChangeArrowheads="1"/>
          </p:cNvSpPr>
          <p:nvPr/>
        </p:nvSpPr>
        <p:spPr bwMode="auto">
          <a:xfrm>
            <a:off x="179512" y="5272683"/>
            <a:ext cx="1143000" cy="500063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zh-CN" altLang="en-US" sz="1800" b="1">
                <a:ea typeface="黑体" panose="02010609060101010101" pitchFamily="49" charset="-122"/>
              </a:rPr>
              <a:t>一个时钟周期</a:t>
            </a:r>
            <a:endParaRPr lang="zh-CN" altLang="en-US" sz="1800">
              <a:solidFill>
                <a:srgbClr val="0000CC"/>
              </a:solidFill>
            </a:endParaRPr>
          </a:p>
        </p:txBody>
      </p:sp>
      <p:pic>
        <p:nvPicPr>
          <p:cNvPr id="594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1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7"/>
          <p:cNvSpPr>
            <a:spLocks noChangeArrowheads="1"/>
          </p:cNvSpPr>
          <p:nvPr/>
        </p:nvSpPr>
        <p:spPr bwMode="auto">
          <a:xfrm>
            <a:off x="1965450" y="42281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gray">
          <a:xfrm>
            <a:off x="7180387" y="4701183"/>
            <a:ext cx="1344613" cy="3238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gray">
          <a:xfrm>
            <a:off x="1536825" y="4220171"/>
            <a:ext cx="900112" cy="269875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2" grpId="0" animBg="1"/>
      <p:bldP spid="53" grpId="0" animBg="1"/>
      <p:bldP spid="55" grpId="0"/>
      <p:bldP spid="56" grpId="0" animBg="1"/>
      <p:bldP spid="5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042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/>
          <p:cNvGrpSpPr/>
          <p:nvPr/>
        </p:nvGrpSpPr>
        <p:grpSpPr bwMode="auto">
          <a:xfrm>
            <a:off x="6108825" y="3342283"/>
            <a:ext cx="142875" cy="430213"/>
            <a:chOff x="6500826" y="3213098"/>
            <a:chExt cx="142876" cy="501654"/>
          </a:xfrm>
        </p:grpSpPr>
        <p:cxnSp>
          <p:nvCxnSpPr>
            <p:cNvPr id="60443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44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45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27"/>
          <p:cNvGrpSpPr/>
          <p:nvPr/>
        </p:nvGrpSpPr>
        <p:grpSpPr bwMode="auto">
          <a:xfrm>
            <a:off x="3822825" y="3556596"/>
            <a:ext cx="2286000" cy="1289050"/>
            <a:chOff x="4214810" y="4141792"/>
            <a:chExt cx="2286016" cy="1289060"/>
          </a:xfrm>
        </p:grpSpPr>
        <p:cxnSp>
          <p:nvCxnSpPr>
            <p:cNvPr id="12" name="曲线连接符 11"/>
            <p:cNvCxnSpPr/>
            <p:nvPr/>
          </p:nvCxnSpPr>
          <p:spPr bwMode="auto">
            <a:xfrm rot="10800000">
              <a:off x="5715007" y="4141792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/>
            <p:cNvCxnSpPr/>
            <p:nvPr/>
          </p:nvCxnSpPr>
          <p:spPr bwMode="auto">
            <a:xfrm rot="5400000">
              <a:off x="5641982" y="4214818"/>
              <a:ext cx="144464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 bwMode="auto">
            <a:xfrm rot="10800000">
              <a:off x="4357686" y="4286255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/>
            <p:nvPr/>
          </p:nvCxnSpPr>
          <p:spPr bwMode="auto">
            <a:xfrm rot="5400000">
              <a:off x="3785388" y="4856966"/>
              <a:ext cx="1143009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25095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289413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166D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A2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A4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250950" y="4028083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译码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250950" y="4742458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执行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下箭头 22"/>
          <p:cNvSpPr>
            <a:spLocks noChangeArrowheads="1"/>
          </p:cNvSpPr>
          <p:nvPr/>
        </p:nvSpPr>
        <p:spPr bwMode="gray">
          <a:xfrm>
            <a:off x="608137" y="3629621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4" name="下箭头 23"/>
          <p:cNvSpPr>
            <a:spLocks noChangeArrowheads="1"/>
          </p:cNvSpPr>
          <p:nvPr/>
        </p:nvSpPr>
        <p:spPr bwMode="gray">
          <a:xfrm>
            <a:off x="608137" y="4343996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79512" y="5272683"/>
            <a:ext cx="1143000" cy="500063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zh-CN" altLang="en-US" sz="1800" b="1">
                <a:ea typeface="黑体" panose="02010609060101010101" pitchFamily="49" charset="-122"/>
              </a:rPr>
              <a:t>一个时钟周期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60433" name="矩形 7"/>
          <p:cNvSpPr>
            <a:spLocks noChangeArrowheads="1"/>
          </p:cNvSpPr>
          <p:nvPr/>
        </p:nvSpPr>
        <p:spPr bwMode="auto">
          <a:xfrm>
            <a:off x="1965450" y="42281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60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1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7"/>
          <p:cNvSpPr>
            <a:spLocks noChangeArrowheads="1"/>
          </p:cNvSpPr>
          <p:nvPr/>
        </p:nvSpPr>
        <p:spPr bwMode="auto">
          <a:xfrm>
            <a:off x="1965450" y="45075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20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gray">
          <a:xfrm>
            <a:off x="7180387" y="5020271"/>
            <a:ext cx="1344613" cy="3238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gray">
          <a:xfrm>
            <a:off x="1536825" y="4486871"/>
            <a:ext cx="900112" cy="269875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8" grpId="0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/>
          <p:cNvGrpSpPr/>
          <p:nvPr/>
        </p:nvGrpSpPr>
        <p:grpSpPr bwMode="auto">
          <a:xfrm>
            <a:off x="6108825" y="3986808"/>
            <a:ext cx="142875" cy="430213"/>
            <a:chOff x="6500826" y="3213098"/>
            <a:chExt cx="142876" cy="501654"/>
          </a:xfrm>
        </p:grpSpPr>
        <p:cxnSp>
          <p:nvCxnSpPr>
            <p:cNvPr id="61468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69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70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42"/>
          <p:cNvGrpSpPr/>
          <p:nvPr/>
        </p:nvGrpSpPr>
        <p:grpSpPr bwMode="auto">
          <a:xfrm>
            <a:off x="3822825" y="3701058"/>
            <a:ext cx="2286000" cy="1144588"/>
            <a:chOff x="4214810" y="4286256"/>
            <a:chExt cx="2286016" cy="1144596"/>
          </a:xfrm>
        </p:grpSpPr>
        <p:cxnSp>
          <p:nvCxnSpPr>
            <p:cNvPr id="12" name="曲线连接符 11"/>
            <p:cNvCxnSpPr/>
            <p:nvPr/>
          </p:nvCxnSpPr>
          <p:spPr bwMode="auto">
            <a:xfrm rot="10800000">
              <a:off x="5715007" y="4784734"/>
              <a:ext cx="785819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/>
            <p:cNvCxnSpPr/>
            <p:nvPr/>
          </p:nvCxnSpPr>
          <p:spPr bwMode="auto">
            <a:xfrm rot="16200000" flipV="1">
              <a:off x="5464975" y="4536290"/>
              <a:ext cx="498478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/>
            <p:nvPr/>
          </p:nvCxnSpPr>
          <p:spPr bwMode="auto">
            <a:xfrm rot="5400000">
              <a:off x="3785388" y="4856966"/>
              <a:ext cx="1143008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25095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289413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5056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A4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A6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250950" y="4028083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译码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250950" y="4742458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执行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下箭头 22"/>
          <p:cNvSpPr>
            <a:spLocks noChangeArrowheads="1"/>
          </p:cNvSpPr>
          <p:nvPr/>
        </p:nvSpPr>
        <p:spPr bwMode="gray">
          <a:xfrm>
            <a:off x="608137" y="3629621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4" name="下箭头 23"/>
          <p:cNvSpPr>
            <a:spLocks noChangeArrowheads="1"/>
          </p:cNvSpPr>
          <p:nvPr/>
        </p:nvSpPr>
        <p:spPr bwMode="gray">
          <a:xfrm>
            <a:off x="608137" y="4343996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79512" y="5272683"/>
            <a:ext cx="1143000" cy="500063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zh-CN" altLang="en-US" sz="1800" b="1">
                <a:ea typeface="黑体" panose="02010609060101010101" pitchFamily="49" charset="-122"/>
              </a:rPr>
              <a:t>一个时钟周期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61457" name="矩形 7"/>
          <p:cNvSpPr>
            <a:spLocks noChangeArrowheads="1"/>
          </p:cNvSpPr>
          <p:nvPr/>
        </p:nvSpPr>
        <p:spPr bwMode="auto">
          <a:xfrm>
            <a:off x="1965450" y="42281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61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1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9" name="矩形 7"/>
          <p:cNvSpPr>
            <a:spLocks noChangeArrowheads="1"/>
          </p:cNvSpPr>
          <p:nvPr/>
        </p:nvSpPr>
        <p:spPr bwMode="auto">
          <a:xfrm>
            <a:off x="1965450" y="45075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20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gray">
          <a:xfrm>
            <a:off x="1536825" y="4216996"/>
            <a:ext cx="900112" cy="555625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30" name="矩形 7"/>
          <p:cNvSpPr>
            <a:spLocks noChangeArrowheads="1"/>
          </p:cNvSpPr>
          <p:nvPr/>
        </p:nvSpPr>
        <p:spPr bwMode="auto">
          <a:xfrm>
            <a:off x="1965450" y="2915246"/>
            <a:ext cx="39528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gray">
          <a:xfrm>
            <a:off x="1536825" y="2867621"/>
            <a:ext cx="900112" cy="2857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9" grpId="0" animBg="1"/>
      <p:bldP spid="30" grpId="0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0" y="170080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/>
          <p:cNvGrpSpPr/>
          <p:nvPr/>
        </p:nvGrpSpPr>
        <p:grpSpPr bwMode="auto">
          <a:xfrm>
            <a:off x="6108825" y="4628158"/>
            <a:ext cx="142875" cy="430213"/>
            <a:chOff x="6500826" y="3213098"/>
            <a:chExt cx="142876" cy="501654"/>
          </a:xfrm>
        </p:grpSpPr>
        <p:cxnSp>
          <p:nvCxnSpPr>
            <p:cNvPr id="62493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4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5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39"/>
          <p:cNvGrpSpPr/>
          <p:nvPr/>
        </p:nvGrpSpPr>
        <p:grpSpPr bwMode="auto">
          <a:xfrm>
            <a:off x="3822825" y="3701058"/>
            <a:ext cx="2286000" cy="1144588"/>
            <a:chOff x="4214810" y="4286256"/>
            <a:chExt cx="2286016" cy="1144596"/>
          </a:xfrm>
        </p:grpSpPr>
        <p:cxnSp>
          <p:nvCxnSpPr>
            <p:cNvPr id="12" name="曲线连接符 11"/>
            <p:cNvCxnSpPr/>
            <p:nvPr/>
          </p:nvCxnSpPr>
          <p:spPr bwMode="auto">
            <a:xfrm rot="10800000">
              <a:off x="5715007" y="5427677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/>
            <p:cNvCxnSpPr/>
            <p:nvPr/>
          </p:nvCxnSpPr>
          <p:spPr bwMode="auto">
            <a:xfrm rot="16200000" flipV="1">
              <a:off x="5143505" y="4857760"/>
              <a:ext cx="1141420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/>
            <p:nvPr/>
          </p:nvCxnSpPr>
          <p:spPr bwMode="auto">
            <a:xfrm rot="5400000">
              <a:off x="3785388" y="4856966"/>
              <a:ext cx="1143008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250950" y="324385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2894137" y="470118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306E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A6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2822700" y="324385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A8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250950" y="4028083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译码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250950" y="4742458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执行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下箭头 22"/>
          <p:cNvSpPr>
            <a:spLocks noChangeArrowheads="1"/>
          </p:cNvSpPr>
          <p:nvPr/>
        </p:nvSpPr>
        <p:spPr bwMode="gray">
          <a:xfrm>
            <a:off x="608137" y="3629621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4" name="下箭头 23"/>
          <p:cNvSpPr>
            <a:spLocks noChangeArrowheads="1"/>
          </p:cNvSpPr>
          <p:nvPr/>
        </p:nvSpPr>
        <p:spPr bwMode="gray">
          <a:xfrm>
            <a:off x="608137" y="4343996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79512" y="5272683"/>
            <a:ext cx="1143000" cy="500063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zh-CN" altLang="en-US" sz="1800" b="1">
                <a:ea typeface="黑体" panose="02010609060101010101" pitchFamily="49" charset="-122"/>
              </a:rPr>
              <a:t>一个时钟周期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62481" name="矩形 7"/>
          <p:cNvSpPr>
            <a:spLocks noChangeArrowheads="1"/>
          </p:cNvSpPr>
          <p:nvPr/>
        </p:nvSpPr>
        <p:spPr bwMode="auto">
          <a:xfrm>
            <a:off x="1965450" y="42281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62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12" y="4224933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3" name="矩形 7"/>
          <p:cNvSpPr>
            <a:spLocks noChangeArrowheads="1"/>
          </p:cNvSpPr>
          <p:nvPr/>
        </p:nvSpPr>
        <p:spPr bwMode="auto">
          <a:xfrm>
            <a:off x="1965450" y="450750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20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2484" name="矩形 7"/>
          <p:cNvSpPr>
            <a:spLocks noChangeArrowheads="1"/>
          </p:cNvSpPr>
          <p:nvPr/>
        </p:nvSpPr>
        <p:spPr bwMode="auto">
          <a:xfrm>
            <a:off x="1965450" y="2915246"/>
            <a:ext cx="39528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gray">
          <a:xfrm>
            <a:off x="1536825" y="2867621"/>
            <a:ext cx="900112" cy="2857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gray">
          <a:xfrm>
            <a:off x="7180387" y="5344121"/>
            <a:ext cx="1344613" cy="323850"/>
          </a:xfrm>
          <a:prstGeom prst="rect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32" name="矩形 7"/>
          <p:cNvSpPr>
            <a:spLocks noChangeArrowheads="1"/>
          </p:cNvSpPr>
          <p:nvPr/>
        </p:nvSpPr>
        <p:spPr bwMode="auto">
          <a:xfrm>
            <a:off x="8070975" y="536475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30" grpId="0" animBg="1"/>
      <p:bldP spid="31" grpId="0" animBg="1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程序执行的一个例子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349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50" y="1661318"/>
            <a:ext cx="55705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/>
          <p:cNvGrpSpPr/>
          <p:nvPr/>
        </p:nvGrpSpPr>
        <p:grpSpPr bwMode="auto">
          <a:xfrm>
            <a:off x="6066928" y="5138936"/>
            <a:ext cx="142875" cy="430212"/>
            <a:chOff x="6500826" y="3213098"/>
            <a:chExt cx="142876" cy="501654"/>
          </a:xfrm>
        </p:grpSpPr>
        <p:cxnSp>
          <p:nvCxnSpPr>
            <p:cNvPr id="63515" name="直接连接符 6"/>
            <p:cNvCxnSpPr>
              <a:cxnSpLocks noChangeShapeType="1"/>
            </p:cNvCxnSpPr>
            <p:nvPr/>
          </p:nvCxnSpPr>
          <p:spPr bwMode="auto">
            <a:xfrm rot="10800000">
              <a:off x="6500826" y="3213098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6" name="直接连接符 7"/>
            <p:cNvCxnSpPr>
              <a:cxnSpLocks noChangeShapeType="1"/>
            </p:cNvCxnSpPr>
            <p:nvPr/>
          </p:nvCxnSpPr>
          <p:spPr bwMode="auto">
            <a:xfrm rot="10800000">
              <a:off x="6500826" y="3713164"/>
              <a:ext cx="142876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7" name="直接连接符 8"/>
            <p:cNvCxnSpPr>
              <a:cxnSpLocks noChangeShapeType="1"/>
            </p:cNvCxnSpPr>
            <p:nvPr/>
          </p:nvCxnSpPr>
          <p:spPr bwMode="auto">
            <a:xfrm rot="5400000">
              <a:off x="6251190" y="3462734"/>
              <a:ext cx="500066" cy="79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40"/>
          <p:cNvGrpSpPr/>
          <p:nvPr/>
        </p:nvGrpSpPr>
        <p:grpSpPr bwMode="auto">
          <a:xfrm>
            <a:off x="3780928" y="3638748"/>
            <a:ext cx="2286000" cy="1714500"/>
            <a:chOff x="4214810" y="4286256"/>
            <a:chExt cx="2286016" cy="1714512"/>
          </a:xfrm>
        </p:grpSpPr>
        <p:cxnSp>
          <p:nvCxnSpPr>
            <p:cNvPr id="12" name="曲线连接符 11"/>
            <p:cNvCxnSpPr/>
            <p:nvPr/>
          </p:nvCxnSpPr>
          <p:spPr bwMode="auto">
            <a:xfrm rot="10800000">
              <a:off x="5715007" y="5999181"/>
              <a:ext cx="785819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曲线连接符 12"/>
            <p:cNvCxnSpPr/>
            <p:nvPr/>
          </p:nvCxnSpPr>
          <p:spPr bwMode="auto">
            <a:xfrm rot="16200000" flipV="1">
              <a:off x="4857753" y="5143512"/>
              <a:ext cx="1712924" cy="158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 bwMode="auto">
            <a:xfrm rot="10800000">
              <a:off x="4357686" y="4286256"/>
              <a:ext cx="1357321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/>
            <p:nvPr/>
          </p:nvCxnSpPr>
          <p:spPr bwMode="auto">
            <a:xfrm rot="5400000">
              <a:off x="3784594" y="4857760"/>
              <a:ext cx="114459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/>
            <p:nvPr/>
          </p:nvCxnSpPr>
          <p:spPr bwMode="auto">
            <a:xfrm rot="10800000">
              <a:off x="4214810" y="5429264"/>
              <a:ext cx="142876" cy="158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250950" y="3204368"/>
            <a:ext cx="8032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取指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2852240" y="4638873"/>
            <a:ext cx="752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C000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2780803" y="3181548"/>
            <a:ext cx="466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A8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2780803" y="3181548"/>
            <a:ext cx="5175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AA</a:t>
            </a:r>
            <a:endParaRPr lang="zh-CN" altLang="en-US" sz="1800" b="1">
              <a:solidFill>
                <a:srgbClr val="FF0000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250950" y="3988593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译码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250950" y="4702968"/>
            <a:ext cx="803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执行</a:t>
            </a:r>
            <a:endParaRPr lang="zh-CN" altLang="en-US" sz="2400" b="1"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下箭头 22"/>
          <p:cNvSpPr>
            <a:spLocks noChangeArrowheads="1"/>
          </p:cNvSpPr>
          <p:nvPr/>
        </p:nvSpPr>
        <p:spPr bwMode="gray">
          <a:xfrm>
            <a:off x="608137" y="3590131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4" name="下箭头 23"/>
          <p:cNvSpPr>
            <a:spLocks noChangeArrowheads="1"/>
          </p:cNvSpPr>
          <p:nvPr/>
        </p:nvSpPr>
        <p:spPr bwMode="gray">
          <a:xfrm>
            <a:off x="714375" y="4929188"/>
            <a:ext cx="142875" cy="357187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666699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2700000" scaled="1"/>
          </a:gradFill>
          <a:ln w="12700">
            <a:solidFill>
              <a:srgbClr val="0000FF"/>
            </a:solidFill>
            <a:round/>
          </a:ln>
        </p:spPr>
        <p:txBody>
          <a:bodyPr wrap="none" anchor="ctr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Tx/>
              <a:buNone/>
            </a:pPr>
            <a:endParaRPr lang="zh-CN" altLang="en-US" sz="2000"/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79512" y="5233193"/>
            <a:ext cx="1143000" cy="500063"/>
          </a:xfrm>
          <a:prstGeom prst="rect">
            <a:avLst/>
          </a:prstGeom>
          <a:noFill/>
          <a:ln w="25400" algn="ctr">
            <a:solidFill>
              <a:srgbClr val="0000CC"/>
            </a:solidFill>
            <a:round/>
          </a:ln>
        </p:spPr>
        <p:txBody>
          <a:bodyPr lIns="0" rIns="0" anchor="ctr"/>
          <a:lstStyle>
            <a:lvl1pPr marL="8763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algn="l" eaLnBrk="1" hangingPunct="1">
              <a:lnSpc>
                <a:spcPct val="100000"/>
              </a:lnSpc>
              <a:buFontTx/>
              <a:buNone/>
            </a:pPr>
            <a:r>
              <a:rPr lang="zh-CN" altLang="en-US" sz="1800" b="1">
                <a:ea typeface="黑体" panose="02010609060101010101" pitchFamily="49" charset="-122"/>
              </a:rPr>
              <a:t>一个时钟周期</a:t>
            </a:r>
            <a:endParaRPr lang="zh-CN" altLang="en-US" sz="1800">
              <a:solidFill>
                <a:srgbClr val="0000CC"/>
              </a:solidFill>
            </a:endParaRPr>
          </a:p>
        </p:txBody>
      </p:sp>
      <p:sp>
        <p:nvSpPr>
          <p:cNvPr id="63505" name="矩形 7"/>
          <p:cNvSpPr>
            <a:spLocks noChangeArrowheads="1"/>
          </p:cNvSpPr>
          <p:nvPr/>
        </p:nvSpPr>
        <p:spPr bwMode="auto">
          <a:xfrm>
            <a:off x="1923553" y="416579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30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63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135684"/>
            <a:ext cx="16430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7" name="矩形 7"/>
          <p:cNvSpPr>
            <a:spLocks noChangeArrowheads="1"/>
          </p:cNvSpPr>
          <p:nvPr/>
        </p:nvSpPr>
        <p:spPr bwMode="auto">
          <a:xfrm>
            <a:off x="1923553" y="4445198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20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508" name="矩形 7"/>
          <p:cNvSpPr>
            <a:spLocks noChangeArrowheads="1"/>
          </p:cNvSpPr>
          <p:nvPr/>
        </p:nvSpPr>
        <p:spPr bwMode="auto">
          <a:xfrm>
            <a:off x="1923553" y="2852936"/>
            <a:ext cx="39528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</a:t>
            </a:r>
            <a:endParaRPr lang="zh-CN" altLang="en-US" sz="1400" b="1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509" name="矩形 7"/>
          <p:cNvSpPr>
            <a:spLocks noChangeArrowheads="1"/>
          </p:cNvSpPr>
          <p:nvPr/>
        </p:nvSpPr>
        <p:spPr bwMode="auto">
          <a:xfrm>
            <a:off x="8209161" y="5229200"/>
            <a:ext cx="3952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5pPr>
            <a:lvl6pPr marL="25146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6pPr>
            <a:lvl7pPr marL="29718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7pPr>
            <a:lvl8pPr marL="34290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8pPr>
            <a:lvl9pPr marL="3886200" indent="-228600" algn="just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楷体_GB2312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50</a:t>
            </a:r>
            <a:endParaRPr lang="zh-CN" altLang="en-US" sz="1400" b="1" dirty="0">
              <a:solidFill>
                <a:srgbClr val="0000FF"/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本讲小结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计算机组成</a:t>
            </a:r>
            <a:endParaRPr lang="zh-CN" altLang="en-US" b="1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运算器、控制器、存储器、输入设备、输出设备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机器语言</a:t>
            </a:r>
            <a:endParaRPr lang="zh-CN" alt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指令是计算机运行的最小的功能</a:t>
            </a:r>
            <a:r>
              <a:rPr lang="zh-CN" altLang="en-US" dirty="0" smtClean="0"/>
              <a:t>单元</a:t>
            </a:r>
            <a:endParaRPr lang="zh-CN" altLang="en-US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指令一般包括操作码和操作数两部分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程序执行</a:t>
            </a:r>
            <a:endParaRPr lang="zh-CN" altLang="en-US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指令周期：取指</a:t>
            </a:r>
            <a:r>
              <a:rPr lang="en-US" altLang="zh-CN" dirty="0"/>
              <a:t>-</a:t>
            </a:r>
            <a:r>
              <a:rPr lang="zh-CN" altLang="en-US" dirty="0"/>
              <a:t>译码</a:t>
            </a:r>
            <a:r>
              <a:rPr lang="en-US" altLang="zh-CN" dirty="0"/>
              <a:t>-</a:t>
            </a:r>
            <a:r>
              <a:rPr lang="zh-CN" altLang="en-US" dirty="0"/>
              <a:t>执行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0132" y="6221800"/>
            <a:ext cx="899386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/>
                </a:solidFill>
              </a:rPr>
              <a:t>关于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指令系统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更详细的知识将在后续的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《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计算机组成原理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》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课程中学习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97"/>
    </mc:Choice>
    <mc:Fallback>
      <p:transition spd="slow" advTm="3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课后作业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请查阅有关“龙芯”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的相关资料，回答以下为题：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有人认为龙芯是在购买</a:t>
            </a:r>
            <a:r>
              <a:rPr kumimoji="1" lang="en-US" altLang="zh-CN" dirty="0" smtClean="0"/>
              <a:t>MIPS</a:t>
            </a:r>
            <a:r>
              <a:rPr kumimoji="1" lang="zh-CN" altLang="en-US" dirty="0" smtClean="0"/>
              <a:t>授权后，基于</a:t>
            </a:r>
            <a:r>
              <a:rPr kumimoji="1" lang="en-US" altLang="zh-CN" dirty="0" smtClean="0"/>
              <a:t>MIPS</a:t>
            </a:r>
            <a:r>
              <a:rPr kumimoji="1" lang="zh-CN" altLang="en-US" dirty="0" smtClean="0"/>
              <a:t>指令系统开发的，根本算不上自主研发的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，请谈谈你的观点与认识；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目前，龙芯在个人电脑市场并不成功，请分析一下原因。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56792"/>
            <a:ext cx="9144000" cy="352594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465766" y="2708920"/>
            <a:ext cx="4212468" cy="91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数据操控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98" y="1724734"/>
            <a:ext cx="1297279" cy="129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728"/>
            <a:ext cx="9144000" cy="58555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1717" y="474133"/>
            <a:ext cx="5151261" cy="923045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1717" y="1631601"/>
            <a:ext cx="5038372" cy="477784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计算机体系结构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计算机组成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302895" y="3935095"/>
            <a:ext cx="9004300" cy="23488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/>
              <a:t>现代计算机硬件的构成大多遵循</a:t>
            </a:r>
            <a:r>
              <a:rPr kumimoji="1" lang="zh-CN" altLang="en-US" sz="2400" dirty="0">
                <a:solidFill>
                  <a:srgbClr val="FF0000"/>
                </a:solidFill>
              </a:rPr>
              <a:t>冯</a:t>
            </a:r>
            <a:r>
              <a:rPr kumimoji="1" lang="en-US" altLang="zh-CN" sz="2400" dirty="0">
                <a:solidFill>
                  <a:srgbClr val="FF0000"/>
                </a:solidFill>
              </a:rPr>
              <a:t>·</a:t>
            </a:r>
            <a:r>
              <a:rPr kumimoji="1" lang="zh-CN" altLang="en-US" sz="2400" dirty="0">
                <a:solidFill>
                  <a:srgbClr val="FF0000"/>
                </a:solidFill>
              </a:rPr>
              <a:t>诺依曼</a:t>
            </a:r>
            <a:r>
              <a:rPr kumimoji="1" lang="zh-CN" altLang="en-US" sz="2400" dirty="0"/>
              <a:t>思想	</a:t>
            </a:r>
            <a:endParaRPr kumimoji="1" lang="zh-CN" altLang="en-US" dirty="0" smtClean="0"/>
          </a:p>
          <a:p>
            <a:pPr>
              <a:lnSpc>
                <a:spcPct val="120000"/>
              </a:lnSpc>
            </a:pPr>
            <a:r>
              <a:rPr kumimoji="1" lang="zh-CN" altLang="en-US" sz="2400" dirty="0" smtClean="0"/>
              <a:t>冯</a:t>
            </a:r>
            <a:r>
              <a:rPr kumimoji="1" lang="en-US" altLang="zh-CN" sz="2400" dirty="0" smtClean="0"/>
              <a:t>·</a:t>
            </a:r>
            <a:r>
              <a:rPr kumimoji="1" lang="zh-CN" altLang="en-US" sz="2400" dirty="0"/>
              <a:t>诺依曼关于计算机组成的主要</a:t>
            </a:r>
            <a:r>
              <a:rPr kumimoji="1" lang="zh-CN" altLang="en-US" sz="2400"/>
              <a:t>思想</a:t>
            </a:r>
            <a:r>
              <a:rPr kumimoji="1" lang="en-US" altLang="zh-CN" sz="2400" smtClean="0"/>
              <a:t>:  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/>
              <a:t>计算机</a:t>
            </a:r>
            <a:r>
              <a:rPr kumimoji="1" lang="zh-CN" altLang="en-US" sz="2000" dirty="0"/>
              <a:t>硬件系统由运算器、控制器、存储器和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设备</a:t>
            </a:r>
            <a:r>
              <a:rPr kumimoji="1" lang="zh-CN" altLang="en-US" sz="2000"/>
              <a:t>组成</a:t>
            </a:r>
            <a:r>
              <a:rPr kumimoji="1" lang="en-US" altLang="zh-CN" sz="2000" smtClean="0"/>
              <a:t>;  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/>
              <a:t>采用</a:t>
            </a:r>
            <a:r>
              <a:rPr kumimoji="1" lang="zh-CN" altLang="en-US" sz="2000" dirty="0"/>
              <a:t>二进制编码表示</a:t>
            </a:r>
            <a:r>
              <a:rPr kumimoji="1" lang="zh-CN" altLang="en-US" sz="2000"/>
              <a:t>数据</a:t>
            </a:r>
            <a:r>
              <a:rPr kumimoji="1" lang="en-US" altLang="zh-CN" sz="2000" smtClean="0"/>
              <a:t>;  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>
                <a:solidFill>
                  <a:srgbClr val="FF0000"/>
                </a:solidFill>
              </a:rPr>
              <a:t>将</a:t>
            </a:r>
            <a:r>
              <a:rPr kumimoji="1" lang="zh-CN" altLang="en-US" sz="2000" dirty="0">
                <a:solidFill>
                  <a:srgbClr val="FF0000"/>
                </a:solidFill>
              </a:rPr>
              <a:t>程序和数据统一</a:t>
            </a:r>
            <a:r>
              <a:rPr kumimoji="1" lang="zh-CN" altLang="en-US" sz="2000">
                <a:solidFill>
                  <a:srgbClr val="FF0000"/>
                </a:solidFill>
              </a:rPr>
              <a:t>表示</a:t>
            </a:r>
            <a:r>
              <a:rPr kumimoji="1" lang="en-US" altLang="zh-CN" sz="2000" smtClean="0">
                <a:solidFill>
                  <a:srgbClr val="FF0000"/>
                </a:solidFill>
              </a:rPr>
              <a:t>;  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2000" dirty="0" smtClean="0"/>
              <a:t>计算机</a:t>
            </a:r>
            <a:r>
              <a:rPr kumimoji="1" lang="zh-CN" altLang="en-US" sz="2000" dirty="0"/>
              <a:t>具有顺序指令的</a:t>
            </a:r>
            <a:r>
              <a:rPr kumimoji="1" lang="zh-CN" altLang="en-US" sz="2000"/>
              <a:t>处理</a:t>
            </a:r>
            <a:r>
              <a:rPr kumimoji="1" lang="zh-CN" altLang="en-US" sz="2000" smtClean="0"/>
              <a:t>能力 </a:t>
            </a:r>
            <a:endParaRPr kumimoji="1" lang="zh-CN" altLang="en-US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1052736"/>
            <a:ext cx="5794613" cy="2882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存储程序计算机</a:t>
            </a:r>
            <a:endParaRPr kumimoji="1"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540060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程序</a:t>
            </a:r>
            <a:r>
              <a:rPr kumimoji="1" lang="zh-CN" altLang="en-US" dirty="0" smtClean="0"/>
              <a:t>和数据一样，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也存储在存储器</a:t>
            </a:r>
            <a:r>
              <a:rPr kumimoji="1" lang="zh-CN" altLang="en-US" dirty="0" smtClean="0"/>
              <a:t>中</a:t>
            </a:r>
            <a:endParaRPr kumimoji="1" lang="zh-CN" altLang="en-US" dirty="0" smtClean="0"/>
          </a:p>
          <a:p>
            <a:r>
              <a:rPr kumimoji="1" lang="zh-CN" altLang="en-US" dirty="0"/>
              <a:t>控制单元从存储器中读取程序、将指令解码并执行</a:t>
            </a:r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55650" y="2708994"/>
            <a:ext cx="7345363" cy="3816350"/>
            <a:chOff x="755650" y="1898650"/>
            <a:chExt cx="7345363" cy="381635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051175"/>
              <a:ext cx="3671887" cy="218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011863" y="2547938"/>
              <a:ext cx="2089150" cy="316706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732588" y="2979738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6732588" y="3411538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732588" y="3843338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6732588" y="4275138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835150" y="2474913"/>
              <a:ext cx="165735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CPU</a:t>
              </a:r>
              <a:endParaRPr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5795963" y="1898650"/>
              <a:ext cx="216058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主存储器</a:t>
              </a:r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787900" y="3914775"/>
              <a:ext cx="1223963" cy="2889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500563" y="3340100"/>
              <a:ext cx="15113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总线</a:t>
              </a:r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987675" y="5211763"/>
              <a:ext cx="13684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1800" b="1">
                  <a:ea typeface="黑体" panose="02010609060101010101" pitchFamily="49" charset="-122"/>
                </a:rPr>
                <a:t>寄存器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755650" y="4132263"/>
              <a:ext cx="12954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1800" b="1">
                  <a:ea typeface="黑体" panose="02010609060101010101" pitchFamily="49" charset="-122"/>
                </a:rPr>
                <a:t>运算器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755650" y="5211763"/>
              <a:ext cx="13684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1800" b="1">
                  <a:ea typeface="黑体" panose="02010609060101010101" pitchFamily="49" charset="-122"/>
                </a:rPr>
                <a:t>控制器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6443663" y="2547938"/>
              <a:ext cx="13684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1800" b="1">
                  <a:ea typeface="黑体" panose="02010609060101010101" pitchFamily="49" charset="-122"/>
                </a:rPr>
                <a:t>单元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580063" y="2547938"/>
              <a:ext cx="1223962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1800" b="1">
                  <a:ea typeface="黑体" panose="02010609060101010101" pitchFamily="49" charset="-122"/>
                </a:rPr>
                <a:t>地址</a:t>
              </a:r>
              <a:endParaRPr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724525" y="3051175"/>
              <a:ext cx="865188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800" b="1">
                  <a:ea typeface="黑体" panose="02010609060101010101" pitchFamily="49" charset="-122"/>
                </a:rPr>
                <a:t>00</a:t>
              </a:r>
              <a:endParaRPr lang="en-US" altLang="zh-CN" sz="1800" b="1">
                <a:ea typeface="黑体" panose="02010609060101010101" pitchFamily="49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724525" y="3411538"/>
              <a:ext cx="865188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800" b="1">
                  <a:ea typeface="黑体" panose="02010609060101010101" pitchFamily="49" charset="-122"/>
                </a:rPr>
                <a:t>01</a:t>
              </a:r>
              <a:endParaRPr lang="en-US" altLang="zh-CN" sz="1800" b="1">
                <a:ea typeface="黑体" panose="02010609060101010101" pitchFamily="49" charset="-12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6732588" y="4706938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6732588" y="5140325"/>
              <a:ext cx="1008062" cy="4318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早期非通用计算机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阿塔纳索夫</a:t>
            </a:r>
            <a:r>
              <a:rPr kumimoji="1" lang="en-US" altLang="zh-CN" dirty="0"/>
              <a:t>-</a:t>
            </a:r>
            <a:r>
              <a:rPr kumimoji="1" lang="zh-CN" altLang="en-US" dirty="0"/>
              <a:t>贝瑞计算机</a:t>
            </a:r>
            <a:r>
              <a:rPr kumimoji="1" lang="zh-CN" altLang="en-US" sz="2000"/>
              <a:t>（</a:t>
            </a:r>
            <a:r>
              <a:rPr kumimoji="1" lang="en-US" altLang="zh-CN" sz="2000" smtClean="0"/>
              <a:t>Atanasoff–Berry Computer</a:t>
            </a:r>
            <a:r>
              <a:rPr kumimoji="1" lang="zh-CN" altLang="en-US" sz="2000" dirty="0" smtClean="0"/>
              <a:t>）</a:t>
            </a:r>
            <a:endParaRPr kumimoji="1" lang="zh-CN" altLang="en-US" sz="2000" dirty="0" smtClean="0"/>
          </a:p>
          <a:p>
            <a:pPr lvl="1"/>
            <a:r>
              <a:rPr kumimoji="1" lang="en-US" altLang="zh-CN" smtClean="0"/>
              <a:t>John Atanasoff</a:t>
            </a:r>
            <a:r>
              <a:rPr kumimoji="1" lang="zh-CN" altLang="en-US" dirty="0"/>
              <a:t>建造世界上第一台电子数字计算设备</a:t>
            </a:r>
            <a:r>
              <a:rPr kumimoji="1" lang="en-US" altLang="zh-CN" dirty="0"/>
              <a:t>1937</a:t>
            </a:r>
            <a:r>
              <a:rPr kumimoji="1" lang="zh-CN" altLang="en-US" dirty="0"/>
              <a:t>年设计，不可编程，仅仅设计用于</a:t>
            </a:r>
            <a:r>
              <a:rPr kumimoji="1" lang="zh-CN" altLang="en-US" dirty="0">
                <a:solidFill>
                  <a:srgbClr val="FF0000"/>
                </a:solidFill>
              </a:rPr>
              <a:t>求解线性方程组</a:t>
            </a:r>
            <a:r>
              <a:rPr kumimoji="1" lang="zh-CN" altLang="en-US" dirty="0"/>
              <a:t>，并在</a:t>
            </a:r>
            <a:r>
              <a:rPr kumimoji="1" lang="en-US" altLang="zh-CN" dirty="0"/>
              <a:t>1942</a:t>
            </a:r>
            <a:r>
              <a:rPr kumimoji="1" lang="zh-CN" altLang="en-US" dirty="0"/>
              <a:t>年成功进行了测试。</a:t>
            </a:r>
            <a:endParaRPr kumimoji="1" lang="zh-CN" altLang="en-US" dirty="0"/>
          </a:p>
        </p:txBody>
      </p:sp>
      <p:sp>
        <p:nvSpPr>
          <p:cNvPr id="64" name="Shape 64"/>
          <p:cNvSpPr>
            <a:spLocks noGrp="1"/>
          </p:cNvSpPr>
          <p:nvPr/>
        </p:nvSpPr>
        <p:spPr>
          <a:xfrm>
            <a:off x="446405" y="4342765"/>
            <a:ext cx="8229600" cy="3188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1800"/>
            </a:pPr>
            <a:r>
              <a:rPr sz="2670" dirty="0"/>
              <a:t>中央处理器</a:t>
            </a:r>
            <a:endParaRPr sz="2670" dirty="0"/>
          </a:p>
          <a:p>
            <a:pPr marL="542925" lvl="1" indent="-221615">
              <a:spcBef>
                <a:spcPts val="420"/>
              </a:spcBef>
              <a:buClr>
                <a:srgbClr val="60B5CC"/>
              </a:buClr>
              <a:buFont typeface="Wingdings" panose="05000000000000000000"/>
              <a:defRPr sz="1800"/>
            </a:pPr>
            <a:r>
              <a:rPr sz="2670" smtClean="0"/>
              <a:t>CPU：Central Processing Unit</a:t>
            </a:r>
            <a:endParaRPr sz="2670" dirty="0"/>
          </a:p>
          <a:p>
            <a:pPr marL="542925" lvl="1" indent="-221615">
              <a:spcBef>
                <a:spcPts val="420"/>
              </a:spcBef>
              <a:buClr>
                <a:srgbClr val="60B5CC"/>
              </a:buClr>
              <a:buFont typeface="Wingdings" panose="05000000000000000000"/>
              <a:defRPr sz="1800"/>
            </a:pPr>
            <a:r>
              <a:rPr sz="2670" dirty="0"/>
              <a:t>是一台计算机的</a:t>
            </a:r>
            <a:r>
              <a:rPr sz="2670" dirty="0">
                <a:solidFill>
                  <a:srgbClr val="FF0000"/>
                </a:solidFill>
              </a:rPr>
              <a:t>运算核心和控制核心</a:t>
            </a:r>
            <a:endParaRPr sz="2670" dirty="0">
              <a:solidFill>
                <a:srgbClr val="FF0000"/>
              </a:solidFill>
            </a:endParaRPr>
          </a:p>
        </p:txBody>
      </p:sp>
      <p:sp>
        <p:nvSpPr>
          <p:cNvPr id="63" name="Shape 63"/>
          <p:cNvSpPr>
            <a:spLocks noGrp="1"/>
          </p:cNvSpPr>
          <p:nvPr/>
        </p:nvSpPr>
        <p:spPr>
          <a:xfrm>
            <a:off x="446589" y="3543747"/>
            <a:ext cx="820891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defTabSz="438150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20" dirty="0" smtClean="0">
                <a:solidFill>
                  <a:schemeClr val="tx1"/>
                </a:solidFill>
              </a:rPr>
              <a:t>CPU</a:t>
            </a:r>
            <a:r>
              <a:rPr lang="zh-CN" altLang="en-US" sz="4220" dirty="0" smtClean="0">
                <a:solidFill>
                  <a:schemeClr val="tx1"/>
                </a:solidFill>
              </a:rPr>
              <a:t>：运算与控制核心</a:t>
            </a:r>
            <a:endParaRPr lang="zh-CN" altLang="en-US" sz="422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的功能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664296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提取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指令</a:t>
            </a:r>
            <a:endParaRPr kumimoji="1" lang="zh-CN" altLang="en-US" sz="3600" dirty="0" smtClean="0">
              <a:solidFill>
                <a:srgbClr val="FF0000"/>
              </a:solidFill>
            </a:endParaRPr>
          </a:p>
          <a:p>
            <a:r>
              <a:rPr kumimoji="1" lang="zh-CN" altLang="en-US" sz="3200" dirty="0" smtClean="0"/>
              <a:t>并</a:t>
            </a:r>
            <a:r>
              <a:rPr kumimoji="1" lang="zh-CN" altLang="en-US" sz="3200" dirty="0"/>
              <a:t>对其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译码</a:t>
            </a:r>
            <a:endParaRPr kumimoji="1" lang="zh-CN" altLang="en-US" sz="3600" dirty="0" smtClean="0">
              <a:solidFill>
                <a:srgbClr val="FF0000"/>
              </a:solidFill>
            </a:endParaRPr>
          </a:p>
          <a:p>
            <a:r>
              <a:rPr kumimoji="1" lang="zh-CN" altLang="en-US" sz="3200" dirty="0" smtClean="0"/>
              <a:t>按</a:t>
            </a:r>
            <a:r>
              <a:rPr kumimoji="1" lang="zh-CN" altLang="en-US" sz="3200" dirty="0"/>
              <a:t>指令对数据</a:t>
            </a:r>
            <a:r>
              <a:rPr kumimoji="1" lang="zh-CN" altLang="en-US" sz="3200" dirty="0">
                <a:solidFill>
                  <a:srgbClr val="FF0000"/>
                </a:solidFill>
              </a:rPr>
              <a:t>执行各种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操作</a:t>
            </a:r>
            <a:endParaRPr kumimoji="1" lang="zh-CN" altLang="en-US" sz="3600" dirty="0" smtClean="0">
              <a:solidFill>
                <a:srgbClr val="FF0000"/>
              </a:solidFill>
            </a:endParaRPr>
          </a:p>
          <a:p>
            <a:endParaRPr kumimoji="1" lang="zh-CN" altLang="en-US" sz="3600" dirty="0" smtClean="0">
              <a:solidFill>
                <a:srgbClr val="FF0000"/>
              </a:solidFill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3059832" y="3475508"/>
            <a:ext cx="3638550" cy="2617788"/>
            <a:chOff x="3071813" y="3025775"/>
            <a:chExt cx="3638550" cy="2617788"/>
          </a:xfrm>
        </p:grpSpPr>
        <p:sp>
          <p:nvSpPr>
            <p:cNvPr id="7" name="燕尾形 6"/>
            <p:cNvSpPr/>
            <p:nvPr/>
          </p:nvSpPr>
          <p:spPr bwMode="gray">
            <a:xfrm rot="18726234">
              <a:off x="2470944" y="3775869"/>
              <a:ext cx="2214563" cy="714375"/>
            </a:xfrm>
            <a:prstGeom prst="chevron">
              <a:avLst/>
            </a:prstGeom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0" scaled="0"/>
              <a:tileRect/>
            </a:gradFill>
            <a:ln w="12700" algn="ctr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 marL="342900" indent="-342900" algn="ctr">
                <a:lnSpc>
                  <a:spcPct val="100000"/>
                </a:lnSpc>
                <a:buFontTx/>
                <a:buNone/>
                <a:defRPr/>
              </a:pPr>
              <a:endParaRPr lang="zh-CN" altLang="en-US" sz="2000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8" name="燕尾形 7"/>
            <p:cNvSpPr/>
            <p:nvPr/>
          </p:nvSpPr>
          <p:spPr bwMode="gray">
            <a:xfrm rot="2669930">
              <a:off x="4495800" y="3827463"/>
              <a:ext cx="2214563" cy="714375"/>
            </a:xfrm>
            <a:prstGeom prst="chevron">
              <a:avLst/>
            </a:prstGeom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0" scaled="0"/>
              <a:tileRect/>
            </a:gradFill>
            <a:ln w="12700" algn="ctr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 marL="342900" indent="-342900" algn="ctr">
                <a:lnSpc>
                  <a:spcPct val="100000"/>
                </a:lnSpc>
                <a:buFontTx/>
                <a:buNone/>
                <a:defRPr/>
              </a:pPr>
              <a:endParaRPr lang="zh-CN" altLang="en-US" sz="2000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9" name="燕尾形 8"/>
            <p:cNvSpPr/>
            <p:nvPr/>
          </p:nvSpPr>
          <p:spPr bwMode="gray">
            <a:xfrm rot="10800000">
              <a:off x="3500438" y="4929188"/>
              <a:ext cx="2214562" cy="714375"/>
            </a:xfrm>
            <a:prstGeom prst="chevron">
              <a:avLst/>
            </a:prstGeom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0" scaled="0"/>
              <a:tileRect/>
            </a:gradFill>
            <a:ln w="12700" algn="ctr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 marL="342900" indent="-342900" algn="ctr">
                <a:lnSpc>
                  <a:spcPct val="100000"/>
                </a:lnSpc>
                <a:buFontTx/>
                <a:buNone/>
                <a:defRPr/>
              </a:pPr>
              <a:endParaRPr lang="zh-CN" altLang="en-US" sz="2000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楷体_GB2312" pitchFamily="49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3071813" y="4041775"/>
              <a:ext cx="80327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取指</a:t>
              </a:r>
              <a:endParaRPr lang="zh-CN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7"/>
            <p:cNvSpPr>
              <a:spLocks noChangeArrowheads="1"/>
            </p:cNvSpPr>
            <p:nvPr/>
          </p:nvSpPr>
          <p:spPr bwMode="auto">
            <a:xfrm>
              <a:off x="5195888" y="4041775"/>
              <a:ext cx="804862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译码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4195763" y="5113338"/>
              <a:ext cx="804862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5pPr>
              <a:lvl6pPr marL="25146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6pPr>
              <a:lvl7pPr marL="29718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7pPr>
              <a:lvl8pPr marL="34290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8pPr>
              <a:lvl9pPr marL="3886200" indent="-228600" algn="just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楷体_GB2312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宋体" panose="02010600030101010101" pitchFamily="2" charset="-122"/>
            <a:cs typeface="+mn-cs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</Words>
  <Application>WPS 演示</Application>
  <PresentationFormat>全屏显示(4:3)</PresentationFormat>
  <Paragraphs>396</Paragraphs>
  <Slides>40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黑体</vt:lpstr>
      <vt:lpstr>Arial Black</vt:lpstr>
      <vt:lpstr>微软雅黑</vt:lpstr>
      <vt:lpstr>Arial Unicode MS</vt:lpstr>
      <vt:lpstr>楷体_GB2312</vt:lpstr>
      <vt:lpstr>Wingdings</vt:lpstr>
      <vt:lpstr>楷体_GB2312</vt:lpstr>
      <vt:lpstr>Times New Roman</vt:lpstr>
      <vt:lpstr>新宋体</vt:lpstr>
      <vt:lpstr>Calibri Light</vt:lpstr>
      <vt:lpstr>Office 主题</vt:lpstr>
      <vt:lpstr>自定义设计方案</vt:lpstr>
      <vt:lpstr>1_Office 主题</vt:lpstr>
      <vt:lpstr>浮点数</vt:lpstr>
      <vt:lpstr>浮点数阶码</vt:lpstr>
      <vt:lpstr>单精度浮点数取值范围</vt:lpstr>
      <vt:lpstr>PowerPoint 演示文稿</vt:lpstr>
      <vt:lpstr>目录</vt:lpstr>
      <vt:lpstr>计算机组成</vt:lpstr>
      <vt:lpstr>存储程序计算机</vt:lpstr>
      <vt:lpstr>CPU：运算与控制核心</vt:lpstr>
      <vt:lpstr>CPU的功能</vt:lpstr>
      <vt:lpstr>数据操控</vt:lpstr>
      <vt:lpstr>PowerPoint 演示文稿</vt:lpstr>
      <vt:lpstr>机器语言</vt:lpstr>
      <vt:lpstr>机器语言</vt:lpstr>
      <vt:lpstr>机器语言</vt:lpstr>
      <vt:lpstr>从高级语言到机器语言</vt:lpstr>
      <vt:lpstr>从高级语言到机器语言</vt:lpstr>
      <vt:lpstr>指令系统</vt:lpstr>
      <vt:lpstr>重要的指令系统</vt:lpstr>
      <vt:lpstr>指令系统的发展</vt:lpstr>
      <vt:lpstr>为什么RISC会出现？</vt:lpstr>
      <vt:lpstr>重要的指令系统</vt:lpstr>
      <vt:lpstr>指令系统中主要的三类指令</vt:lpstr>
      <vt:lpstr>指令系统示例</vt:lpstr>
      <vt:lpstr>指令系统示例</vt:lpstr>
      <vt:lpstr>指令系统示例</vt:lpstr>
      <vt:lpstr>PowerPoint 演示文稿</vt:lpstr>
      <vt:lpstr>程序的执行</vt:lpstr>
      <vt:lpstr>程序执行示例</vt:lpstr>
      <vt:lpstr>程序执行的一个例子</vt:lpstr>
      <vt:lpstr>程序执行的一个例子</vt:lpstr>
      <vt:lpstr>程序执行的一个例子</vt:lpstr>
      <vt:lpstr>程序执行的一个例子</vt:lpstr>
      <vt:lpstr>程序执行的一个例子</vt:lpstr>
      <vt:lpstr>程序执行的一个例子</vt:lpstr>
      <vt:lpstr>程序执行的一个例子</vt:lpstr>
      <vt:lpstr>程序执行的一个例子</vt:lpstr>
      <vt:lpstr>程序执行的一个例子</vt:lpstr>
      <vt:lpstr>本讲小结</vt:lpstr>
      <vt:lpstr>课后作业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XiaYe</dc:creator>
  <cp:lastModifiedBy>pro552</cp:lastModifiedBy>
  <cp:revision>240</cp:revision>
  <dcterms:created xsi:type="dcterms:W3CDTF">2015-12-05T05:58:00Z</dcterms:created>
  <dcterms:modified xsi:type="dcterms:W3CDTF">2017-06-21T08:22:43Z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